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media/image50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256" r:id="rId2"/>
    <p:sldId id="290" r:id="rId3"/>
    <p:sldId id="258" r:id="rId4"/>
    <p:sldId id="291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92" r:id="rId34"/>
    <p:sldId id="289" r:id="rId35"/>
  </p:sldIdLst>
  <p:sldSz cx="9144000" cy="5143500" type="screen16x9"/>
  <p:notesSz cx="9926638" cy="6797675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6600"/>
    <a:srgbClr val="9999FF"/>
    <a:srgbClr val="053B63"/>
    <a:srgbClr val="816E90"/>
    <a:srgbClr val="053B3B"/>
    <a:srgbClr val="51457B"/>
    <a:srgbClr val="1233BE"/>
    <a:srgbClr val="2D49D5"/>
    <a:srgbClr val="F3F5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-504" y="-3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30"/>
      <c:depthPercent val="100"/>
      <c:rAngAx val="1"/>
    </c:view3D>
    <c:floor>
      <c:thickness val="0"/>
      <c:spPr>
        <a:noFill/>
        <a:ln w="9525">
          <a:noFill/>
        </a:ln>
        <a:effectLst>
          <a:outerShdw blurRad="50800" dist="1155700" sx="101000" sy="101000" algn="ctr" rotWithShape="0">
            <a:srgbClr val="000000">
              <a:alpha val="89000"/>
            </a:srgbClr>
          </a:outerShdw>
        </a:effectLst>
        <a:scene3d>
          <a:camera prst="orthographicFront"/>
          <a:lightRig rig="threePt" dir="t"/>
        </a:scene3d>
        <a:sp3d>
          <a:bevelT/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241342751974459E-3"/>
          <c:y val="0.27332745990898"/>
          <c:w val="0.89812715165521106"/>
          <c:h val="0.64127867387463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999FF"/>
            </a:solidFill>
            <a:scene3d>
              <a:camera prst="orthographicFront"/>
              <a:lightRig rig="threePt" dir="t"/>
            </a:scene3d>
            <a:sp3d>
              <a:bevelT/>
              <a:bevelB w="158750"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FF6600"/>
              </a:solidFill>
              <a:scene3d>
                <a:camera prst="orthographicFront"/>
                <a:lightRig rig="threePt" dir="t"/>
              </a:scene3d>
              <a:sp3d>
                <a:bevelT w="95250"/>
                <a:bevelB/>
              </a:sp3d>
            </c:spPr>
          </c:dPt>
          <c:dPt>
            <c:idx val="2"/>
            <c:invertIfNegative val="0"/>
            <c:bubble3D val="0"/>
            <c:spPr>
              <a:solidFill>
                <a:srgbClr val="FFCCCC"/>
              </a:solidFill>
              <a:scene3d>
                <a:camera prst="orthographicFront"/>
                <a:lightRig rig="threePt" dir="t"/>
              </a:scene3d>
              <a:sp3d>
                <a:bevelT/>
                <a:bevelB w="158750"/>
              </a:sp3d>
            </c:spPr>
          </c:dPt>
          <c:dLbls>
            <c:dLbl>
              <c:idx val="0"/>
              <c:layout>
                <c:manualLayout>
                  <c:x val="3.9334341906202698E-2"/>
                  <c:y val="-6.5489455037492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8668683812405452E-2"/>
                  <c:y val="-5.56660367818688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5385779122541492E-2"/>
                  <c:y val="-3.929367302249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01.01.2026г.</c:v>
                </c:pt>
                <c:pt idx="1">
                  <c:v>01.01.2027г.</c:v>
                </c:pt>
                <c:pt idx="2">
                  <c:v>01.01.2028г.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30987</c:v>
                </c:pt>
                <c:pt idx="1">
                  <c:v>20658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60"/>
        <c:shape val="cylinder"/>
        <c:axId val="131288576"/>
        <c:axId val="116572160"/>
        <c:axId val="0"/>
      </c:bar3DChart>
      <c:catAx>
        <c:axId val="1312885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6572160"/>
        <c:crosses val="autoZero"/>
        <c:auto val="1"/>
        <c:lblAlgn val="ctr"/>
        <c:lblOffset val="100"/>
        <c:noMultiLvlLbl val="0"/>
      </c:catAx>
      <c:valAx>
        <c:axId val="1165721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1288576"/>
        <c:crosses val="autoZero"/>
        <c:crossBetween val="between"/>
      </c:valAx>
    </c:plotArea>
    <c:plotVisOnly val="1"/>
    <c:dispBlanksAs val="gap"/>
    <c:showDLblsOverMax val="0"/>
  </c:chart>
  <c:spPr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39884"/>
          </a:xfrm>
          <a:prstGeom prst="rect">
            <a:avLst/>
          </a:prstGeom>
        </p:spPr>
        <p:txBody>
          <a:bodyPr vert="horz" lIns="107029" tIns="53515" rIns="107029" bIns="53515" rtlCol="0"/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372" y="1"/>
            <a:ext cx="4301543" cy="339884"/>
          </a:xfrm>
          <a:prstGeom prst="rect">
            <a:avLst/>
          </a:prstGeom>
        </p:spPr>
        <p:txBody>
          <a:bodyPr vert="horz" lIns="107029" tIns="53515" rIns="107029" bIns="53515" rtlCol="0"/>
          <a:lstStyle>
            <a:lvl1pPr algn="r">
              <a:defRPr sz="1400"/>
            </a:lvl1pPr>
          </a:lstStyle>
          <a:p>
            <a:fld id="{267AADA0-66B7-4AEF-8301-18DFDC432069}" type="datetimeFigureOut">
              <a:rPr lang="ru-RU" smtClean="0"/>
              <a:t>23.06.2026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7029" tIns="53515" rIns="107029" bIns="5351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5" y="3228898"/>
            <a:ext cx="7941310" cy="3058953"/>
          </a:xfrm>
          <a:prstGeom prst="rect">
            <a:avLst/>
          </a:prstGeom>
        </p:spPr>
        <p:txBody>
          <a:bodyPr vert="horz" lIns="107029" tIns="53515" rIns="107029" bIns="5351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5694"/>
            <a:ext cx="4301543" cy="339884"/>
          </a:xfrm>
          <a:prstGeom prst="rect">
            <a:avLst/>
          </a:prstGeom>
        </p:spPr>
        <p:txBody>
          <a:bodyPr vert="horz" lIns="107029" tIns="53515" rIns="107029" bIns="53515" rtlCol="0" anchor="b"/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372" y="6455694"/>
            <a:ext cx="4301543" cy="339884"/>
          </a:xfrm>
          <a:prstGeom prst="rect">
            <a:avLst/>
          </a:prstGeom>
        </p:spPr>
        <p:txBody>
          <a:bodyPr vert="horz" lIns="107029" tIns="53515" rIns="107029" bIns="53515" rtlCol="0" anchor="b"/>
          <a:lstStyle>
            <a:lvl1pPr algn="r">
              <a:defRPr sz="1400"/>
            </a:lvl1pPr>
          </a:lstStyle>
          <a:p>
            <a:fld id="{0859E191-A715-4B64-947A-56597B89A9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191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E191-A715-4B64-947A-56597B89A98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876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E191-A715-4B64-947A-56597B89A98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670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2" y="1594486"/>
            <a:ext cx="7772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7373F8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1"/>
            <a:ext cx="6400800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7373F8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7373F8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1" y="1183005"/>
            <a:ext cx="3977641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1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7373F8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DEF4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29972" y="29083"/>
            <a:ext cx="708405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7373F8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07109" y="2240738"/>
            <a:ext cx="7737476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1" y="4783456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vest-eisk.ru/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eskfin@yeiskraion.ru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5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1" y="3257551"/>
            <a:ext cx="615188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" dirty="0">
                <a:solidFill>
                  <a:srgbClr val="816E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</a:t>
            </a:r>
            <a:r>
              <a:rPr sz="3600" spc="-95" dirty="0">
                <a:solidFill>
                  <a:srgbClr val="816E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>
                <a:solidFill>
                  <a:srgbClr val="816E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3600" spc="-75" dirty="0">
                <a:solidFill>
                  <a:srgbClr val="816E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50" dirty="0">
                <a:solidFill>
                  <a:srgbClr val="816E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ГРАЖДАН»</a:t>
            </a:r>
            <a:endParaRPr sz="3600" dirty="0">
              <a:solidFill>
                <a:srgbClr val="816E9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0330" y="-247650"/>
            <a:ext cx="6804279" cy="359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21" y="7717"/>
            <a:ext cx="886884" cy="1045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00329" y="3790950"/>
            <a:ext cx="7128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проекту решения Совета муниципального образования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Ейский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«О бюджете муниципального образования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Ейский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на 2026 год и на плановый период 2027 и 2028 годов»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446" y="57150"/>
            <a:ext cx="7884158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СНОВНЫЕ</a:t>
            </a:r>
            <a:r>
              <a:rPr sz="24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sz="24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4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ПРИОРИТЕТЫ</a:t>
            </a:r>
            <a:r>
              <a:rPr sz="24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 ПОЛИТИКИ</a:t>
            </a:r>
            <a:r>
              <a:rPr sz="24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4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2026-2028 </a:t>
            </a:r>
            <a:r>
              <a:rPr lang="ru-RU" sz="24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endParaRPr sz="2400" spc="-4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67518" y="1052737"/>
            <a:ext cx="7507605" cy="34599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7945" algn="l">
              <a:spcBef>
                <a:spcPts val="100"/>
              </a:spcBef>
            </a:pPr>
            <a:r>
              <a:rPr lang="ru-RU" sz="1400" b="1" dirty="0" smtClean="0">
                <a:solidFill>
                  <a:srgbClr val="09526C"/>
                </a:solidFill>
                <a:latin typeface="Times New Roman"/>
                <a:cs typeface="Times New Roman"/>
              </a:rPr>
              <a:t>                                      </a:t>
            </a:r>
            <a:r>
              <a:rPr lang="en-US" sz="1400" b="1" dirty="0" smtClean="0">
                <a:solidFill>
                  <a:srgbClr val="09526C"/>
                </a:solidFill>
                <a:latin typeface="Times New Roman"/>
                <a:cs typeface="Times New Roman"/>
              </a:rPr>
              <a:t>     </a:t>
            </a:r>
            <a:r>
              <a:rPr sz="1400" b="1" dirty="0" err="1" smtClean="0">
                <a:solidFill>
                  <a:srgbClr val="09526C"/>
                </a:solidFill>
                <a:latin typeface="Times New Roman"/>
                <a:cs typeface="Times New Roman"/>
              </a:rPr>
              <a:t>Обеспечение</a:t>
            </a:r>
            <a:r>
              <a:rPr sz="1400" b="1" dirty="0" smtClean="0">
                <a:solidFill>
                  <a:srgbClr val="09526C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9526C"/>
                </a:solidFill>
                <a:latin typeface="Times New Roman"/>
                <a:cs typeface="Times New Roman"/>
              </a:rPr>
              <a:t>сбалансированности и устойчивости </a:t>
            </a:r>
            <a:r>
              <a:rPr sz="1400" b="1" dirty="0" err="1">
                <a:solidFill>
                  <a:srgbClr val="09526C"/>
                </a:solidFill>
                <a:latin typeface="Times New Roman"/>
                <a:cs typeface="Times New Roman"/>
              </a:rPr>
              <a:t>бюджетной</a:t>
            </a:r>
            <a:r>
              <a:rPr sz="1400" b="1" dirty="0">
                <a:solidFill>
                  <a:srgbClr val="09526C"/>
                </a:solidFill>
                <a:latin typeface="Times New Roman"/>
                <a:cs typeface="Times New Roman"/>
              </a:rPr>
              <a:t> </a:t>
            </a:r>
            <a:r>
              <a:rPr lang="en-US" sz="1400" b="1" dirty="0" smtClean="0">
                <a:solidFill>
                  <a:srgbClr val="09526C"/>
                </a:solidFill>
                <a:latin typeface="Times New Roman"/>
                <a:cs typeface="Times New Roman"/>
              </a:rPr>
              <a:t>			  </a:t>
            </a:r>
            <a:r>
              <a:rPr sz="1400" b="1" dirty="0" err="1" smtClean="0">
                <a:solidFill>
                  <a:srgbClr val="09526C"/>
                </a:solidFill>
                <a:latin typeface="Times New Roman"/>
                <a:cs typeface="Times New Roman"/>
              </a:rPr>
              <a:t>системы</a:t>
            </a:r>
            <a:endParaRPr sz="1400" b="1" dirty="0">
              <a:solidFill>
                <a:srgbClr val="09526C"/>
              </a:solidFill>
              <a:latin typeface="Times New Roman"/>
              <a:cs typeface="Times New Roman"/>
            </a:endParaRPr>
          </a:p>
          <a:p>
            <a:pPr marL="1945005" marR="264160" algn="l">
              <a:spcBef>
                <a:spcPts val="5"/>
              </a:spcBef>
            </a:pPr>
            <a:endParaRPr lang="ru-RU" sz="1400" b="1" dirty="0" smtClean="0">
              <a:solidFill>
                <a:srgbClr val="09526C"/>
              </a:solidFill>
              <a:latin typeface="Times New Roman"/>
              <a:cs typeface="Times New Roman"/>
            </a:endParaRPr>
          </a:p>
          <a:p>
            <a:pPr marL="1945005" marR="264160" algn="l">
              <a:spcBef>
                <a:spcPts val="5"/>
              </a:spcBef>
            </a:pPr>
            <a:endParaRPr lang="en-US" sz="1400" b="1" dirty="0">
              <a:solidFill>
                <a:srgbClr val="09526C"/>
              </a:solidFill>
              <a:latin typeface="Times New Roman"/>
              <a:cs typeface="Times New Roman"/>
            </a:endParaRPr>
          </a:p>
          <a:p>
            <a:pPr marL="1945005" marR="264160" algn="l">
              <a:spcBef>
                <a:spcPts val="5"/>
              </a:spcBef>
            </a:pPr>
            <a:r>
              <a:rPr sz="1400" b="1" dirty="0" err="1" smtClean="0">
                <a:solidFill>
                  <a:srgbClr val="09526C"/>
                </a:solidFill>
                <a:latin typeface="Times New Roman"/>
                <a:cs typeface="Times New Roman"/>
              </a:rPr>
              <a:t>Безусловное</a:t>
            </a:r>
            <a:r>
              <a:rPr sz="1400" b="1" dirty="0" smtClean="0">
                <a:solidFill>
                  <a:srgbClr val="09526C"/>
                </a:solidFill>
                <a:latin typeface="Times New Roman"/>
                <a:cs typeface="Times New Roman"/>
              </a:rPr>
              <a:t> </a:t>
            </a:r>
            <a:r>
              <a:rPr sz="1400" b="1" dirty="0" err="1" smtClean="0">
                <a:solidFill>
                  <a:srgbClr val="09526C"/>
                </a:solidFill>
                <a:latin typeface="Times New Roman"/>
                <a:cs typeface="Times New Roman"/>
              </a:rPr>
              <a:t>исполнение</a:t>
            </a:r>
            <a:r>
              <a:rPr sz="1400" b="1" dirty="0" smtClean="0">
                <a:solidFill>
                  <a:srgbClr val="09526C"/>
                </a:solidFill>
                <a:latin typeface="Times New Roman"/>
                <a:cs typeface="Times New Roman"/>
              </a:rPr>
              <a:t> </a:t>
            </a:r>
            <a:r>
              <a:rPr sz="1400" b="1" dirty="0" err="1" smtClean="0">
                <a:solidFill>
                  <a:srgbClr val="09526C"/>
                </a:solidFill>
                <a:latin typeface="Times New Roman"/>
                <a:cs typeface="Times New Roman"/>
              </a:rPr>
              <a:t>целей</a:t>
            </a:r>
            <a:r>
              <a:rPr sz="1400" b="1" dirty="0" smtClean="0">
                <a:solidFill>
                  <a:srgbClr val="09526C"/>
                </a:solidFill>
                <a:latin typeface="Times New Roman"/>
                <a:cs typeface="Times New Roman"/>
              </a:rPr>
              <a:t> и </a:t>
            </a:r>
            <a:r>
              <a:rPr sz="1400" b="1" dirty="0" err="1" smtClean="0">
                <a:solidFill>
                  <a:srgbClr val="09526C"/>
                </a:solidFill>
                <a:latin typeface="Times New Roman"/>
                <a:cs typeface="Times New Roman"/>
              </a:rPr>
              <a:t>задач</a:t>
            </a:r>
            <a:r>
              <a:rPr sz="1400" b="1" dirty="0" smtClean="0">
                <a:solidFill>
                  <a:srgbClr val="09526C"/>
                </a:solidFill>
                <a:latin typeface="Times New Roman"/>
                <a:cs typeface="Times New Roman"/>
              </a:rPr>
              <a:t> </a:t>
            </a:r>
            <a:r>
              <a:rPr sz="1400" b="1" dirty="0" err="1" smtClean="0">
                <a:solidFill>
                  <a:srgbClr val="09526C"/>
                </a:solidFill>
                <a:latin typeface="Times New Roman"/>
                <a:cs typeface="Times New Roman"/>
              </a:rPr>
              <a:t>национальных</a:t>
            </a:r>
            <a:r>
              <a:rPr sz="1400" b="1" dirty="0" smtClean="0">
                <a:solidFill>
                  <a:srgbClr val="09526C"/>
                </a:solidFill>
                <a:latin typeface="Times New Roman"/>
                <a:cs typeface="Times New Roman"/>
              </a:rPr>
              <a:t> </a:t>
            </a:r>
            <a:r>
              <a:rPr sz="1400" b="1" dirty="0" err="1" smtClean="0">
                <a:solidFill>
                  <a:srgbClr val="09526C"/>
                </a:solidFill>
                <a:latin typeface="Times New Roman"/>
                <a:cs typeface="Times New Roman"/>
              </a:rPr>
              <a:t>проектов</a:t>
            </a:r>
            <a:endParaRPr sz="1400" b="1" dirty="0" smtClean="0">
              <a:solidFill>
                <a:srgbClr val="09526C"/>
              </a:solidFill>
              <a:latin typeface="Times New Roman"/>
              <a:cs typeface="Times New Roman"/>
            </a:endParaRPr>
          </a:p>
          <a:p>
            <a:pPr algn="l">
              <a:lnSpc>
                <a:spcPct val="100000"/>
              </a:lnSpc>
            </a:pPr>
            <a:endParaRPr lang="en-US" sz="14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l">
              <a:lnSpc>
                <a:spcPct val="100000"/>
              </a:lnSpc>
            </a:pPr>
            <a:endParaRPr sz="1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945005" algn="l">
              <a:lnSpc>
                <a:spcPct val="100000"/>
              </a:lnSpc>
            </a:pPr>
            <a:r>
              <a:rPr sz="1400" b="1" dirty="0">
                <a:solidFill>
                  <a:srgbClr val="09526C"/>
                </a:solidFill>
                <a:latin typeface="Times New Roman"/>
                <a:cs typeface="Times New Roman"/>
              </a:rPr>
              <a:t>Обеспечение принятых социальных обязательств</a:t>
            </a:r>
          </a:p>
          <a:p>
            <a:pPr marR="264160" algn="l"/>
            <a:endParaRPr lang="en-US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264160" algn="l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45005" marR="264160" algn="l"/>
            <a:r>
              <a:rPr sz="1400" b="1" dirty="0" err="1" smtClean="0">
                <a:solidFill>
                  <a:srgbClr val="09526C"/>
                </a:solidFill>
                <a:latin typeface="Times New Roman"/>
                <a:cs typeface="Times New Roman"/>
              </a:rPr>
              <a:t>Наращивание</a:t>
            </a:r>
            <a:r>
              <a:rPr sz="1400" b="1" dirty="0" smtClean="0">
                <a:solidFill>
                  <a:srgbClr val="09526C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9526C"/>
                </a:solidFill>
                <a:latin typeface="Times New Roman"/>
                <a:cs typeface="Times New Roman"/>
              </a:rPr>
              <a:t>налогового потенциала и стимулирование инвестиционной активности</a:t>
            </a:r>
          </a:p>
          <a:p>
            <a:pPr marL="1945005" marR="264160" algn="l">
              <a:lnSpc>
                <a:spcPct val="100000"/>
              </a:lnSpc>
            </a:pPr>
            <a:endParaRPr lang="en-US" sz="1400" b="1" dirty="0" smtClean="0">
              <a:solidFill>
                <a:srgbClr val="09526C"/>
              </a:solidFill>
              <a:latin typeface="Times New Roman"/>
              <a:cs typeface="Times New Roman"/>
            </a:endParaRPr>
          </a:p>
          <a:p>
            <a:pPr marL="1945005" marR="264160" algn="l">
              <a:lnSpc>
                <a:spcPct val="100000"/>
              </a:lnSpc>
            </a:pPr>
            <a:endParaRPr lang="ru-RU" sz="1400" b="1" dirty="0" smtClean="0">
              <a:solidFill>
                <a:srgbClr val="09526C"/>
              </a:solidFill>
              <a:latin typeface="Times New Roman"/>
              <a:cs typeface="Times New Roman"/>
            </a:endParaRPr>
          </a:p>
          <a:p>
            <a:pPr marL="1945005" marR="264160" algn="l">
              <a:lnSpc>
                <a:spcPct val="100000"/>
              </a:lnSpc>
            </a:pPr>
            <a:r>
              <a:rPr sz="1400" b="1" dirty="0" err="1" smtClean="0">
                <a:solidFill>
                  <a:srgbClr val="09526C"/>
                </a:solidFill>
                <a:latin typeface="Times New Roman"/>
                <a:cs typeface="Times New Roman"/>
              </a:rPr>
              <a:t>Обеспечение</a:t>
            </a:r>
            <a:r>
              <a:rPr sz="1400" b="1" dirty="0" smtClean="0">
                <a:solidFill>
                  <a:srgbClr val="09526C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9526C"/>
                </a:solidFill>
                <a:latin typeface="Times New Roman"/>
                <a:cs typeface="Times New Roman"/>
              </a:rPr>
              <a:t>полноты уплаты налогов и пресечение схем незаконной минимизации налоговых обязательств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1872043"/>
            <a:ext cx="3255886" cy="307581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21" y="7717"/>
            <a:ext cx="886884" cy="1045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01" y="986418"/>
            <a:ext cx="371499" cy="37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5" y="1889125"/>
            <a:ext cx="3714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502063"/>
            <a:ext cx="371499" cy="37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01" y="3111663"/>
            <a:ext cx="371499" cy="37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5" y="4022725"/>
            <a:ext cx="3714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92339"/>
            <a:ext cx="838200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4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СНОВНЫЕ</a:t>
            </a:r>
            <a:r>
              <a:rPr sz="24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</a:t>
            </a:r>
            <a:r>
              <a:rPr sz="24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endParaRPr sz="2400" spc="-4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83563" y="361950"/>
            <a:ext cx="6044565" cy="1904999"/>
            <a:chOff x="1083563" y="219456"/>
            <a:chExt cx="6044565" cy="190309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3563" y="219456"/>
              <a:ext cx="6044184" cy="187299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107706" y="2068829"/>
              <a:ext cx="5833745" cy="53340"/>
            </a:xfrm>
            <a:custGeom>
              <a:avLst/>
              <a:gdLst/>
              <a:ahLst/>
              <a:cxnLst/>
              <a:rect l="l" t="t" r="r" b="b"/>
              <a:pathLst>
                <a:path w="5833745" h="53339">
                  <a:moveTo>
                    <a:pt x="0" y="0"/>
                  </a:moveTo>
                  <a:lnTo>
                    <a:pt x="0" y="53212"/>
                  </a:lnTo>
                </a:path>
                <a:path w="5833745" h="53339">
                  <a:moveTo>
                    <a:pt x="1458455" y="0"/>
                  </a:moveTo>
                  <a:lnTo>
                    <a:pt x="1458455" y="53212"/>
                  </a:lnTo>
                </a:path>
                <a:path w="5833745" h="53339">
                  <a:moveTo>
                    <a:pt x="2916923" y="0"/>
                  </a:moveTo>
                  <a:lnTo>
                    <a:pt x="2916923" y="53212"/>
                  </a:lnTo>
                </a:path>
                <a:path w="5833745" h="53339">
                  <a:moveTo>
                    <a:pt x="4375391" y="0"/>
                  </a:moveTo>
                  <a:lnTo>
                    <a:pt x="4375391" y="53212"/>
                  </a:lnTo>
                </a:path>
                <a:path w="5833745" h="53339">
                  <a:moveTo>
                    <a:pt x="5833605" y="0"/>
                  </a:moveTo>
                  <a:lnTo>
                    <a:pt x="5833605" y="53212"/>
                  </a:lnTo>
                </a:path>
              </a:pathLst>
            </a:custGeom>
            <a:ln w="9525">
              <a:solidFill>
                <a:srgbClr val="DBF6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502411" y="2343482"/>
            <a:ext cx="66865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b="1" spc="-25" dirty="0">
                <a:solidFill>
                  <a:srgbClr val="5145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год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960878" y="2343482"/>
            <a:ext cx="66865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5145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год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419728" y="2343482"/>
            <a:ext cx="66865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b="1" spc="-25" dirty="0">
                <a:solidFill>
                  <a:srgbClr val="5145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год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878448" y="2343482"/>
            <a:ext cx="66865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5145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2028 год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344163" y="807466"/>
            <a:ext cx="488315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4621,0</a:t>
            </a:r>
            <a:endParaRPr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98395" y="1175167"/>
            <a:ext cx="1057909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4388,1</a:t>
            </a:r>
            <a:r>
              <a:rPr sz="1100" b="1" spc="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50" b="1" spc="-15" baseline="-1010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4377,7</a:t>
            </a:r>
            <a:endParaRPr sz="1650" b="1" baseline="-1010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26839" y="842263"/>
            <a:ext cx="488949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4600,4</a:t>
            </a:r>
            <a:endParaRPr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82598" y="947421"/>
            <a:ext cx="995044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b="1" baseline="-5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4451,7</a:t>
            </a:r>
            <a:r>
              <a:rPr sz="1650" spc="-30" baseline="-5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b="1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4451,7</a:t>
            </a:r>
            <a:endParaRPr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01484" y="733044"/>
            <a:ext cx="108203" cy="109727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7305292" y="1036142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101269" y="0"/>
                </a:moveTo>
                <a:lnTo>
                  <a:pt x="0" y="0"/>
                </a:lnTo>
                <a:lnTo>
                  <a:pt x="0" y="101269"/>
                </a:lnTo>
                <a:lnTo>
                  <a:pt x="101269" y="101269"/>
                </a:lnTo>
                <a:lnTo>
                  <a:pt x="101269" y="0"/>
                </a:lnTo>
                <a:close/>
              </a:path>
            </a:pathLst>
          </a:custGeom>
          <a:solidFill>
            <a:srgbClr val="FD8D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441184" y="589178"/>
            <a:ext cx="745490" cy="5909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2700"/>
              </a:lnSpc>
              <a:spcBef>
                <a:spcPts val="100"/>
              </a:spcBef>
            </a:pPr>
            <a:r>
              <a:rPr sz="1600" spc="-10" dirty="0">
                <a:solidFill>
                  <a:schemeClr val="tx1"/>
                </a:solidFill>
                <a:latin typeface="Times New Roman"/>
                <a:cs typeface="Times New Roman"/>
              </a:rPr>
              <a:t>Доходы </a:t>
            </a:r>
            <a:r>
              <a:rPr sz="1600" spc="-30" dirty="0">
                <a:solidFill>
                  <a:schemeClr val="tx1"/>
                </a:solidFill>
                <a:latin typeface="Times New Roman"/>
                <a:cs typeface="Times New Roman"/>
              </a:rPr>
              <a:t>Расходы</a:t>
            </a:r>
            <a:endParaRPr sz="16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18" name="object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063403"/>
              </p:ext>
            </p:extLst>
          </p:nvPr>
        </p:nvGraphicFramePr>
        <p:xfrm>
          <a:off x="46363" y="2817040"/>
          <a:ext cx="8945237" cy="171934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004695"/>
                <a:gridCol w="935989"/>
                <a:gridCol w="864235"/>
                <a:gridCol w="789305"/>
                <a:gridCol w="795653"/>
                <a:gridCol w="792478"/>
                <a:gridCol w="720725"/>
                <a:gridCol w="670558"/>
                <a:gridCol w="721995"/>
                <a:gridCol w="649604"/>
              </a:tblGrid>
              <a:tr h="22860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2893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sz="900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показателя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7465" marB="0"/>
                </a:tc>
                <a:tc rowSpan="2">
                  <a:txBody>
                    <a:bodyPr/>
                    <a:lstStyle/>
                    <a:p>
                      <a:pPr marL="128270" marR="119380" indent="118745">
                        <a:lnSpc>
                          <a:spcPct val="100000"/>
                        </a:lnSpc>
                        <a:spcBef>
                          <a:spcPts val="82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(исполнение)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4140" marB="0"/>
                </a:tc>
                <a:tc rowSpan="2">
                  <a:txBody>
                    <a:bodyPr/>
                    <a:lstStyle/>
                    <a:p>
                      <a:pPr marL="241935" marR="202565" indent="-30480">
                        <a:lnSpc>
                          <a:spcPct val="100000"/>
                        </a:lnSpc>
                        <a:spcBef>
                          <a:spcPts val="82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(план)*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414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589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7465" marB="0"/>
                </a:tc>
                <a:tc gridSpan="2">
                  <a:txBody>
                    <a:bodyPr/>
                    <a:lstStyle/>
                    <a:p>
                      <a:pPr marL="330200">
                        <a:lnSpc>
                          <a:spcPts val="1045"/>
                        </a:lnSpc>
                      </a:pPr>
                      <a:r>
                        <a:rPr sz="9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</a:t>
                      </a:r>
                      <a:r>
                        <a:rPr sz="900" spc="-5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683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635" algn="ctr">
                        <a:lnSpc>
                          <a:spcPts val="1045"/>
                        </a:lnSpc>
                      </a:pPr>
                      <a:r>
                        <a:rPr sz="9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sz="900" spc="-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683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0131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41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41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524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524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2025/</a:t>
                      </a:r>
                      <a:r>
                        <a:rPr sz="900" spc="-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5240" marB="0"/>
                </a:tc>
                <a:tc>
                  <a:txBody>
                    <a:bodyPr/>
                    <a:lstStyle/>
                    <a:p>
                      <a:pPr marL="6223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2026/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5240" marB="0"/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2027/</a:t>
                      </a:r>
                      <a:r>
                        <a:rPr sz="900" spc="-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5240" marB="0"/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2028/</a:t>
                      </a:r>
                      <a:r>
                        <a:rPr sz="900" spc="-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5240" marB="0"/>
                </a:tc>
              </a:tr>
              <a:tr h="201817">
                <a:tc>
                  <a:txBody>
                    <a:bodyPr/>
                    <a:lstStyle/>
                    <a:p>
                      <a:pPr marL="7620" algn="l">
                        <a:lnSpc>
                          <a:spcPts val="1045"/>
                        </a:lnSpc>
                        <a:spcBef>
                          <a:spcPts val="770"/>
                        </a:spcBef>
                      </a:pP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r>
                        <a:rPr sz="1000" spc="-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779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sz="10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329</a:t>
                      </a: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939,8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63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773</a:t>
                      </a: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280,2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635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388</a:t>
                      </a: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078,5</a:t>
                      </a: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635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621</a:t>
                      </a:r>
                      <a:r>
                        <a:rPr sz="10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033,8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635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sz="10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451</a:t>
                      </a: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734,2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6355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110,2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63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91,9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635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105,3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6355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0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96,3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6355" marB="0"/>
                </a:tc>
              </a:tr>
              <a:tr h="25002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620" algn="l">
                        <a:lnSpc>
                          <a:spcPts val="1045"/>
                        </a:lnSpc>
                      </a:pPr>
                      <a:r>
                        <a:rPr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</a:t>
                      </a:r>
                      <a:r>
                        <a:rPr sz="1000" spc="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1000" spc="4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</a:t>
                      </a:r>
                      <a:r>
                        <a:rPr sz="1000" spc="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sz="10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651</a:t>
                      </a:r>
                      <a:r>
                        <a:rPr sz="10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240,8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858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1 492 246,4</a:t>
                      </a:r>
                      <a:endParaRPr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858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sz="10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635</a:t>
                      </a:r>
                      <a:r>
                        <a:rPr sz="10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spc="-2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501,8</a:t>
                      </a:r>
                      <a:endParaRPr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858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640 000,7</a:t>
                      </a:r>
                      <a:endParaRPr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858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648 516,2</a:t>
                      </a:r>
                      <a:endParaRPr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858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lang="ru-RU" sz="1000" spc="-2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90,0</a:t>
                      </a:r>
                      <a:endParaRPr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858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lang="ru-RU"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100,9</a:t>
                      </a:r>
                      <a:endParaRPr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858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</a:t>
                      </a:r>
                      <a:r>
                        <a:rPr lang="ru-RU"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858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ru-RU"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,5</a:t>
                      </a:r>
                      <a:endParaRPr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8580" marB="0"/>
                </a:tc>
              </a:tr>
              <a:tr h="288150">
                <a:tc>
                  <a:txBody>
                    <a:bodyPr/>
                    <a:lstStyle/>
                    <a:p>
                      <a:pPr marL="7620" algn="l">
                        <a:lnSpc>
                          <a:spcPts val="1045"/>
                        </a:lnSpc>
                      </a:pPr>
                      <a:endParaRPr lang="ru-RU" sz="1000" spc="-1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620" algn="l">
                        <a:lnSpc>
                          <a:spcPts val="1045"/>
                        </a:lnSpc>
                      </a:pPr>
                      <a:r>
                        <a:rPr sz="1000" spc="-1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</a:t>
                      </a:r>
                      <a:r>
                        <a:rPr sz="1000" spc="7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678</a:t>
                      </a: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699,0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858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281</a:t>
                      </a: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033,8</a:t>
                      </a: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858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752</a:t>
                      </a: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576,7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858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981</a:t>
                      </a: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033,1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858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803</a:t>
                      </a: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218,0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858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122,5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858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0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83,8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858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108,3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858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0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94,0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8580" marB="0"/>
                </a:tc>
              </a:tr>
              <a:tr h="201817">
                <a:tc>
                  <a:txBody>
                    <a:bodyPr/>
                    <a:lstStyle/>
                    <a:p>
                      <a:pPr marL="7620" algn="l">
                        <a:lnSpc>
                          <a:spcPts val="1045"/>
                        </a:lnSpc>
                        <a:spcBef>
                          <a:spcPts val="555"/>
                        </a:spcBef>
                      </a:pP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r>
                        <a:rPr sz="100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7048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005</a:t>
                      </a: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745,5</a:t>
                      </a: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301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</a:t>
                      </a: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842,0</a:t>
                      </a: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3019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377</a:t>
                      </a: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749,5</a:t>
                      </a: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3019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375,8</a:t>
                      </a: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3019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sz="10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451</a:t>
                      </a: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734,2</a:t>
                      </a: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3019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104,1</a:t>
                      </a: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301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0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84,6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3019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105,1</a:t>
                      </a: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3019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0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96,8</a:t>
                      </a: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3019" marB="0"/>
                </a:tc>
              </a:tr>
              <a:tr h="172321">
                <a:tc>
                  <a:txBody>
                    <a:bodyPr/>
                    <a:lstStyle/>
                    <a:p>
                      <a:pPr marL="7620" algn="l">
                        <a:lnSpc>
                          <a:spcPts val="1045"/>
                        </a:lnSpc>
                      </a:pP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620" algn="l">
                        <a:lnSpc>
                          <a:spcPts val="1045"/>
                        </a:lnSpc>
                      </a:pPr>
                      <a:r>
                        <a:rPr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</a:t>
                      </a:r>
                      <a:r>
                        <a:rPr sz="1000" spc="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</a:t>
                      </a: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)/</a:t>
                      </a:r>
                      <a:r>
                        <a:rPr sz="1000" spc="4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</a:t>
                      </a:r>
                      <a:r>
                        <a:rPr sz="10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(+)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324</a:t>
                      </a:r>
                      <a:r>
                        <a:rPr sz="10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194,3</a:t>
                      </a: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57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397</a:t>
                      </a:r>
                      <a:r>
                        <a:rPr sz="10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561,8</a:t>
                      </a: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57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sz="10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329,0</a:t>
                      </a: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57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sz="10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658,0</a:t>
                      </a: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5725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000" spc="-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000" spc="-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5725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0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5725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0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5725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0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5725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0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5725" marB="0"/>
                </a:tc>
              </a:tr>
            </a:tbl>
          </a:graphicData>
        </a:graphic>
      </p:graphicFrame>
      <p:sp>
        <p:nvSpPr>
          <p:cNvPr id="19" name="object 19"/>
          <p:cNvSpPr txBox="1"/>
          <p:nvPr/>
        </p:nvSpPr>
        <p:spPr>
          <a:xfrm>
            <a:off x="1363473" y="283097"/>
            <a:ext cx="5532756" cy="804066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607695">
              <a:lnSpc>
                <a:spcPct val="100000"/>
              </a:lnSpc>
              <a:spcBef>
                <a:spcPts val="350"/>
              </a:spcBef>
            </a:pPr>
            <a:endParaRPr lang="ru-RU" sz="1100" b="1" spc="-1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7695">
              <a:lnSpc>
                <a:spcPct val="100000"/>
              </a:lnSpc>
              <a:spcBef>
                <a:spcPts val="350"/>
              </a:spcBef>
            </a:pPr>
            <a:r>
              <a:rPr sz="1100" b="1" spc="-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5170,8</a:t>
            </a:r>
            <a:endParaRPr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5080" algn="r">
              <a:spcBef>
                <a:spcPts val="240"/>
              </a:spcBef>
            </a:pPr>
            <a:r>
              <a:rPr lang="ru-RU" sz="1050" b="1" dirty="0" smtClean="0">
                <a:latin typeface="Times New Roman"/>
                <a:cs typeface="Times New Roman"/>
              </a:rPr>
              <a:t>млн. руб.</a:t>
            </a:r>
            <a:endParaRPr sz="1050" b="1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lang="ru-RU" sz="1100" b="1" spc="-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1100" b="1" spc="-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4773,3</a:t>
            </a:r>
            <a:endParaRPr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74421" y="4574844"/>
            <a:ext cx="8717179" cy="3436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ts val="1630"/>
              </a:lnSpc>
            </a:pPr>
            <a:r>
              <a:rPr sz="900" spc="-10" dirty="0">
                <a:latin typeface="Trebuchet MS"/>
                <a:cs typeface="Trebuchet MS"/>
              </a:rPr>
              <a:t>*</a:t>
            </a:r>
            <a:r>
              <a:rPr sz="900" spc="-305" dirty="0">
                <a:latin typeface="Trebuchet MS"/>
                <a:cs typeface="Trebuchet MS"/>
              </a:rPr>
              <a:t> </a:t>
            </a:r>
            <a:r>
              <a:rPr sz="900" dirty="0">
                <a:latin typeface="Times New Roman"/>
                <a:cs typeface="Times New Roman"/>
              </a:rPr>
              <a:t>Показатели</a:t>
            </a:r>
            <a:r>
              <a:rPr sz="900" spc="-2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в</a:t>
            </a:r>
            <a:r>
              <a:rPr sz="900" spc="-15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Times New Roman"/>
                <a:cs typeface="Times New Roman"/>
              </a:rPr>
              <a:t>соответствии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с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решением</a:t>
            </a:r>
            <a:r>
              <a:rPr sz="900" spc="1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Совета</a:t>
            </a:r>
            <a:r>
              <a:rPr sz="900" spc="-5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Times New Roman"/>
                <a:cs typeface="Times New Roman"/>
              </a:rPr>
              <a:t>муниципального</a:t>
            </a:r>
            <a:r>
              <a:rPr sz="900" spc="3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образования</a:t>
            </a:r>
            <a:r>
              <a:rPr sz="900" spc="3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Ейский</a:t>
            </a:r>
            <a:r>
              <a:rPr sz="900" spc="1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район</a:t>
            </a:r>
            <a:r>
              <a:rPr sz="900" spc="-2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от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26.09.2025</a:t>
            </a:r>
            <a:r>
              <a:rPr sz="900" spc="-5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года</a:t>
            </a:r>
            <a:r>
              <a:rPr sz="900" spc="-2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№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225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«О</a:t>
            </a:r>
            <a:r>
              <a:rPr sz="900" spc="44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внесении</a:t>
            </a:r>
            <a:r>
              <a:rPr sz="900" spc="47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изменений</a:t>
            </a:r>
            <a:r>
              <a:rPr sz="900" spc="470" dirty="0">
                <a:latin typeface="Times New Roman"/>
                <a:cs typeface="Times New Roman"/>
              </a:rPr>
              <a:t> </a:t>
            </a:r>
            <a:r>
              <a:rPr sz="900" spc="-50" dirty="0">
                <a:latin typeface="Times New Roman"/>
                <a:cs typeface="Times New Roman"/>
              </a:rPr>
              <a:t>в</a:t>
            </a:r>
            <a:endParaRPr sz="900" dirty="0"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  <a:spcBef>
                <a:spcPts val="5"/>
              </a:spcBef>
            </a:pPr>
            <a:r>
              <a:rPr sz="900" dirty="0">
                <a:latin typeface="Times New Roman"/>
                <a:cs typeface="Times New Roman"/>
              </a:rPr>
              <a:t>решение</a:t>
            </a:r>
            <a:r>
              <a:rPr sz="900" spc="45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Совета</a:t>
            </a:r>
            <a:r>
              <a:rPr sz="900" spc="-10" dirty="0">
                <a:latin typeface="Times New Roman"/>
                <a:cs typeface="Times New Roman"/>
              </a:rPr>
              <a:t> муниципального</a:t>
            </a:r>
            <a:r>
              <a:rPr sz="900" spc="1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образования</a:t>
            </a:r>
            <a:r>
              <a:rPr sz="900" spc="3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Ейский</a:t>
            </a:r>
            <a:r>
              <a:rPr sz="900" spc="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район</a:t>
            </a:r>
            <a:r>
              <a:rPr sz="900" spc="-1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от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6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декабря</a:t>
            </a:r>
            <a:r>
              <a:rPr sz="900" spc="-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2024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года</a:t>
            </a:r>
            <a:r>
              <a:rPr sz="900" spc="-2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№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168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«О</a:t>
            </a:r>
            <a:r>
              <a:rPr sz="900" spc="-1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районном бюджете</a:t>
            </a:r>
            <a:r>
              <a:rPr sz="900" spc="1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на</a:t>
            </a:r>
            <a:r>
              <a:rPr sz="900" spc="-1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2025</a:t>
            </a:r>
            <a:r>
              <a:rPr sz="900" spc="-4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год</a:t>
            </a:r>
            <a:r>
              <a:rPr sz="900" spc="-2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и</a:t>
            </a:r>
            <a:r>
              <a:rPr sz="900" spc="19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на</a:t>
            </a:r>
            <a:r>
              <a:rPr sz="900" spc="-1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плановый</a:t>
            </a:r>
            <a:r>
              <a:rPr sz="900" spc="22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период</a:t>
            </a:r>
            <a:r>
              <a:rPr sz="900" spc="-10" dirty="0">
                <a:latin typeface="Times New Roman"/>
                <a:cs typeface="Times New Roman"/>
              </a:rPr>
              <a:t> </a:t>
            </a:r>
            <a:r>
              <a:rPr sz="900" spc="-20" dirty="0">
                <a:latin typeface="Times New Roman"/>
                <a:cs typeface="Times New Roman"/>
              </a:rPr>
              <a:t>2026</a:t>
            </a:r>
            <a:r>
              <a:rPr sz="900" spc="50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и</a:t>
            </a:r>
            <a:r>
              <a:rPr sz="900" spc="-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2027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Times New Roman"/>
                <a:cs typeface="Times New Roman"/>
              </a:rPr>
              <a:t>годов»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205807" y="2547476"/>
            <a:ext cx="68800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000" dirty="0" smtClean="0">
                <a:latin typeface="Times New Roman"/>
                <a:cs typeface="Times New Roman"/>
              </a:rPr>
              <a:t>тыс. руб.</a:t>
            </a:r>
            <a:endParaRPr lang="ru-RU" sz="1000" dirty="0">
              <a:latin typeface="Times New Roman"/>
              <a:cs typeface="Times New Roman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21" y="7717"/>
            <a:ext cx="886884" cy="1045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2264" y="56635"/>
            <a:ext cx="8219668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4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4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ЕЗВОЗМЕЗДНЫЕ</a:t>
            </a:r>
            <a:r>
              <a:rPr sz="24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</a:t>
            </a:r>
            <a:endParaRPr sz="2400" spc="-4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420624"/>
              </p:ext>
            </p:extLst>
          </p:nvPr>
        </p:nvGraphicFramePr>
        <p:xfrm>
          <a:off x="101155" y="920631"/>
          <a:ext cx="4535804" cy="394861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48615"/>
                <a:gridCol w="1836230"/>
                <a:gridCol w="838200"/>
                <a:gridCol w="762000"/>
                <a:gridCol w="750759"/>
              </a:tblGrid>
              <a:tr h="261167">
                <a:tc rowSpan="2">
                  <a:txBody>
                    <a:bodyPr/>
                    <a:lstStyle/>
                    <a:p>
                      <a:pPr marL="83820" marR="76835" indent="25400">
                        <a:lnSpc>
                          <a:spcPts val="1260"/>
                        </a:lnSpc>
                      </a:pPr>
                      <a:r>
                        <a:rPr sz="9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16256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sz="900" spc="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дохода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76200" marB="0" anchor="ctr"/>
                </a:tc>
                <a:tc gridSpan="3">
                  <a:txBody>
                    <a:bodyPr/>
                    <a:lstStyle/>
                    <a:p>
                      <a:pPr marL="821690" algn="l">
                        <a:lnSpc>
                          <a:spcPts val="1160"/>
                        </a:lnSpc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r>
                        <a:rPr sz="9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бюджета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478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0"/>
                        </a:lnSpc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r>
                        <a:rPr sz="9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0"/>
                        </a:lnSpc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r>
                        <a:rPr sz="9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60"/>
                        </a:lnSpc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</a:t>
                      </a:r>
                      <a:r>
                        <a:rPr sz="9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887100">
                <a:tc>
                  <a:txBody>
                    <a:bodyPr/>
                    <a:lstStyle/>
                    <a:p>
                      <a:pPr marR="1905" algn="ctr">
                        <a:lnSpc>
                          <a:spcPts val="1235"/>
                        </a:lnSpc>
                      </a:pPr>
                      <a:r>
                        <a:rPr sz="10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35"/>
                        </a:lnSpc>
                      </a:pP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8580" marR="205740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</a:t>
                      </a:r>
                      <a:r>
                        <a:rPr sz="100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</a:t>
                      </a:r>
                      <a:r>
                        <a:rPr sz="1000" spc="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других</a:t>
                      </a:r>
                      <a:r>
                        <a:rPr sz="10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бюджетов </a:t>
                      </a: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бюджетной</a:t>
                      </a:r>
                      <a:r>
                        <a:rPr sz="100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системы Российской </a:t>
                      </a: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Федерации,</a:t>
                      </a:r>
                      <a:r>
                        <a:rPr sz="1000" spc="-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8580">
                        <a:lnSpc>
                          <a:spcPts val="1185"/>
                        </a:lnSpc>
                      </a:pP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</a:t>
                      </a: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них: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752</a:t>
                      </a:r>
                      <a:r>
                        <a:rPr sz="10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567,7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981</a:t>
                      </a: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033,1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803</a:t>
                      </a:r>
                      <a:r>
                        <a:rPr sz="10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218,0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7780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3185" marB="0" anchor="ctr"/>
                </a:tc>
                <a:tc>
                  <a:txBody>
                    <a:bodyPr/>
                    <a:lstStyle/>
                    <a:p>
                      <a:pPr marL="68580" marR="240029">
                        <a:lnSpc>
                          <a:spcPts val="1260"/>
                        </a:lnSpc>
                        <a:spcBef>
                          <a:spcPts val="15"/>
                        </a:spcBef>
                      </a:pP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  <a:r>
                        <a:rPr sz="10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бюджетам </a:t>
                      </a: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субъектов</a:t>
                      </a:r>
                      <a:r>
                        <a:rPr sz="10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</a:t>
                      </a: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Федерации</a:t>
                      </a:r>
                      <a:r>
                        <a:rPr sz="1000" spc="18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ru-RU" sz="1000" spc="-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sz="1000" spc="-1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униципальных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8580">
                        <a:lnSpc>
                          <a:spcPts val="1145"/>
                        </a:lnSpc>
                      </a:pP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образований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</a:t>
                      </a:r>
                      <a:r>
                        <a:rPr sz="1000" spc="-1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027,6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</a:t>
                      </a:r>
                      <a:r>
                        <a:rPr sz="1000" spc="-1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114,7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</a:t>
                      </a:r>
                      <a:r>
                        <a:rPr sz="1000" spc="-1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940,1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6319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3185" marB="0" anchor="ctr"/>
                </a:tc>
                <a:tc>
                  <a:txBody>
                    <a:bodyPr/>
                    <a:lstStyle/>
                    <a:p>
                      <a:pPr marL="68580" marR="182880">
                        <a:lnSpc>
                          <a:spcPts val="1260"/>
                        </a:lnSpc>
                        <a:spcBef>
                          <a:spcPts val="20"/>
                        </a:spcBef>
                      </a:pP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r>
                        <a:rPr sz="100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бюджетам </a:t>
                      </a: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бюджетной</a:t>
                      </a:r>
                      <a:r>
                        <a:rPr sz="1000" spc="-5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системы Российской</a:t>
                      </a:r>
                      <a:r>
                        <a:rPr sz="1000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Федерации (</a:t>
                      </a:r>
                      <a:r>
                        <a:rPr sz="1000" spc="-1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</a:t>
                      </a:r>
                      <a:r>
                        <a:rPr lang="ru-RU"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spc="-1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</a:t>
                      </a:r>
                      <a:r>
                        <a:rPr sz="1000" spc="-1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520,9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r>
                        <a:rPr sz="1000" spc="-1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426,0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sz="1000" spc="-1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497,0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800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3820" marB="0" anchor="ctr"/>
                </a:tc>
                <a:tc>
                  <a:txBody>
                    <a:bodyPr/>
                    <a:lstStyle/>
                    <a:p>
                      <a:pPr marL="68580" marR="240029">
                        <a:lnSpc>
                          <a:spcPts val="1260"/>
                        </a:lnSpc>
                      </a:pP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r>
                        <a:rPr sz="100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бюджетам </a:t>
                      </a: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субъектов</a:t>
                      </a:r>
                      <a:r>
                        <a:rPr sz="10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</a:t>
                      </a:r>
                      <a:r>
                        <a:rPr sz="1000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муниципальных образований</a:t>
                      </a: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379</a:t>
                      </a: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117,1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530</a:t>
                      </a: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163,0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577</a:t>
                      </a:r>
                      <a:r>
                        <a:rPr sz="10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451,5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020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1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77470" marB="0" anchor="ctr"/>
                </a:tc>
                <a:tc>
                  <a:txBody>
                    <a:bodyPr/>
                    <a:lstStyle/>
                    <a:p>
                      <a:pPr marL="68580" marR="285115">
                        <a:lnSpc>
                          <a:spcPts val="1260"/>
                        </a:lnSpc>
                      </a:pP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</a:t>
                      </a:r>
                      <a:r>
                        <a:rPr sz="10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sz="11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911,1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7747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sz="11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329,9</a:t>
                      </a:r>
                      <a:endParaRPr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7747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sz="11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329,4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77470" marB="0" anchor="ctr"/>
                </a:tc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6982970" y="771145"/>
            <a:ext cx="1868805" cy="1228725"/>
            <a:chOff x="6982968" y="771144"/>
            <a:chExt cx="1868805" cy="12287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82968" y="771144"/>
              <a:ext cx="1868424" cy="122834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219188" y="864616"/>
              <a:ext cx="1484630" cy="977265"/>
            </a:xfrm>
            <a:custGeom>
              <a:avLst/>
              <a:gdLst/>
              <a:ahLst/>
              <a:cxnLst/>
              <a:rect l="l" t="t" r="r" b="b"/>
              <a:pathLst>
                <a:path w="1484629" h="977264">
                  <a:moveTo>
                    <a:pt x="1368552" y="708660"/>
                  </a:moveTo>
                  <a:lnTo>
                    <a:pt x="1426463" y="976757"/>
                  </a:lnTo>
                </a:path>
                <a:path w="1484629" h="977264">
                  <a:moveTo>
                    <a:pt x="1426463" y="976757"/>
                  </a:moveTo>
                  <a:lnTo>
                    <a:pt x="1484248" y="976757"/>
                  </a:lnTo>
                </a:path>
                <a:path w="1484629" h="977264">
                  <a:moveTo>
                    <a:pt x="33527" y="135636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710931" y="1688974"/>
            <a:ext cx="381001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62,7</a:t>
            </a:r>
            <a:r>
              <a:rPr sz="1100" spc="-10" dirty="0">
                <a:latin typeface="Trebuchet MS"/>
                <a:cs typeface="Trebuchet MS"/>
              </a:rPr>
              <a:t>%</a:t>
            </a:r>
            <a:endParaRPr sz="110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33743" y="712089"/>
            <a:ext cx="381001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37,3</a:t>
            </a:r>
            <a:r>
              <a:rPr sz="1100" spc="-10" dirty="0">
                <a:latin typeface="Trebuchet MS"/>
                <a:cs typeface="Trebuchet MS"/>
              </a:rPr>
              <a:t>%</a:t>
            </a:r>
            <a:endParaRPr sz="1100" dirty="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32624" y="551764"/>
            <a:ext cx="756284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b="1" spc="-25" dirty="0">
                <a:solidFill>
                  <a:srgbClr val="5145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год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5026153" y="2229611"/>
            <a:ext cx="2161540" cy="1028700"/>
            <a:chOff x="5026152" y="2229611"/>
            <a:chExt cx="2161540" cy="102870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26152" y="2229611"/>
              <a:ext cx="2161031" cy="102870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236845" y="2323718"/>
              <a:ext cx="1794510" cy="542925"/>
            </a:xfrm>
            <a:custGeom>
              <a:avLst/>
              <a:gdLst/>
              <a:ahLst/>
              <a:cxnLst/>
              <a:rect l="l" t="t" r="r" b="b"/>
              <a:pathLst>
                <a:path w="1794509" h="542925">
                  <a:moveTo>
                    <a:pt x="1632203" y="542544"/>
                  </a:moveTo>
                  <a:lnTo>
                    <a:pt x="1737359" y="518160"/>
                  </a:lnTo>
                </a:path>
                <a:path w="1794509" h="542925">
                  <a:moveTo>
                    <a:pt x="1737359" y="518160"/>
                  </a:moveTo>
                  <a:lnTo>
                    <a:pt x="1794002" y="518160"/>
                  </a:lnTo>
                </a:path>
                <a:path w="1794509" h="542925">
                  <a:moveTo>
                    <a:pt x="141731" y="109728"/>
                  </a:moveTo>
                  <a:lnTo>
                    <a:pt x="57912" y="0"/>
                  </a:lnTo>
                </a:path>
                <a:path w="1794509" h="542925">
                  <a:moveTo>
                    <a:pt x="57912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851272" y="2170938"/>
            <a:ext cx="381001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35,5%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728208" y="1720976"/>
            <a:ext cx="756921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5145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год</a:t>
            </a:r>
          </a:p>
        </p:txBody>
      </p:sp>
      <p:grpSp>
        <p:nvGrpSpPr>
          <p:cNvPr id="15" name="object 15"/>
          <p:cNvGrpSpPr/>
          <p:nvPr/>
        </p:nvGrpSpPr>
        <p:grpSpPr>
          <a:xfrm>
            <a:off x="6592824" y="3738371"/>
            <a:ext cx="2232660" cy="1056640"/>
            <a:chOff x="6592823" y="3738371"/>
            <a:chExt cx="2232660" cy="1056640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92823" y="3738371"/>
              <a:ext cx="2232660" cy="105613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979538" y="3788917"/>
              <a:ext cx="1743075" cy="636270"/>
            </a:xfrm>
            <a:custGeom>
              <a:avLst/>
              <a:gdLst/>
              <a:ahLst/>
              <a:cxnLst/>
              <a:rect l="l" t="t" r="r" b="b"/>
              <a:pathLst>
                <a:path w="1743075" h="636270">
                  <a:moveTo>
                    <a:pt x="1571243" y="618705"/>
                  </a:moveTo>
                  <a:lnTo>
                    <a:pt x="1685543" y="635901"/>
                  </a:lnTo>
                </a:path>
                <a:path w="1743075" h="636270">
                  <a:moveTo>
                    <a:pt x="1685543" y="635901"/>
                  </a:moveTo>
                  <a:lnTo>
                    <a:pt x="1742820" y="635901"/>
                  </a:lnTo>
                </a:path>
                <a:path w="1743075" h="636270">
                  <a:moveTo>
                    <a:pt x="80771" y="173697"/>
                  </a:moveTo>
                  <a:lnTo>
                    <a:pt x="57911" y="0"/>
                  </a:lnTo>
                </a:path>
                <a:path w="1743075" h="636270">
                  <a:moveTo>
                    <a:pt x="57911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8738743" y="4273093"/>
            <a:ext cx="381636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62,9</a:t>
            </a:r>
            <a:r>
              <a:rPr sz="1100" spc="-10" dirty="0">
                <a:latin typeface="Trebuchet MS"/>
                <a:cs typeface="Trebuchet MS"/>
              </a:rPr>
              <a:t>%</a:t>
            </a:r>
            <a:endParaRPr sz="1100" dirty="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93206" y="2689099"/>
            <a:ext cx="1496060" cy="11669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64,5%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sz="11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sz="1100" dirty="0">
              <a:latin typeface="Trebuchet MS"/>
              <a:cs typeface="Trebuchet MS"/>
            </a:endParaRPr>
          </a:p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5145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2028 год</a:t>
            </a:r>
          </a:p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37,1%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106162" y="4478223"/>
            <a:ext cx="1819275" cy="5719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Times New Roman"/>
                <a:cs typeface="Times New Roman"/>
              </a:rPr>
              <a:t>Безвозмездные</a:t>
            </a:r>
            <a:r>
              <a:rPr sz="1100" b="1" spc="-55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Times New Roman"/>
                <a:cs typeface="Times New Roman"/>
              </a:rPr>
              <a:t>поступления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b="1" dirty="0">
                <a:latin typeface="Times New Roman"/>
                <a:cs typeface="Times New Roman"/>
              </a:rPr>
              <a:t>Общий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объем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Times New Roman"/>
                <a:cs typeface="Times New Roman"/>
              </a:rPr>
              <a:t>доходов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780089" y="4477385"/>
            <a:ext cx="254635" cy="227965"/>
            <a:chOff x="4780089" y="4440402"/>
            <a:chExt cx="254635" cy="227965"/>
          </a:xfrm>
        </p:grpSpPr>
        <p:sp>
          <p:nvSpPr>
            <p:cNvPr id="22" name="object 22"/>
            <p:cNvSpPr/>
            <p:nvPr/>
          </p:nvSpPr>
          <p:spPr>
            <a:xfrm>
              <a:off x="4788027" y="4448340"/>
              <a:ext cx="238760" cy="212090"/>
            </a:xfrm>
            <a:custGeom>
              <a:avLst/>
              <a:gdLst/>
              <a:ahLst/>
              <a:cxnLst/>
              <a:rect l="l" t="t" r="r" b="b"/>
              <a:pathLst>
                <a:path w="238760" h="212089">
                  <a:moveTo>
                    <a:pt x="238493" y="0"/>
                  </a:moveTo>
                  <a:lnTo>
                    <a:pt x="0" y="0"/>
                  </a:lnTo>
                  <a:lnTo>
                    <a:pt x="0" y="211645"/>
                  </a:lnTo>
                  <a:lnTo>
                    <a:pt x="238493" y="211645"/>
                  </a:lnTo>
                  <a:lnTo>
                    <a:pt x="238493" y="0"/>
                  </a:lnTo>
                  <a:close/>
                </a:path>
              </a:pathLst>
            </a:custGeom>
            <a:solidFill>
              <a:srgbClr val="FD8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788027" y="4448340"/>
              <a:ext cx="238760" cy="212090"/>
            </a:xfrm>
            <a:custGeom>
              <a:avLst/>
              <a:gdLst/>
              <a:ahLst/>
              <a:cxnLst/>
              <a:rect l="l" t="t" r="r" b="b"/>
              <a:pathLst>
                <a:path w="238760" h="212089">
                  <a:moveTo>
                    <a:pt x="0" y="211645"/>
                  </a:moveTo>
                  <a:lnTo>
                    <a:pt x="238493" y="211645"/>
                  </a:lnTo>
                  <a:lnTo>
                    <a:pt x="238493" y="0"/>
                  </a:lnTo>
                  <a:lnTo>
                    <a:pt x="0" y="0"/>
                  </a:lnTo>
                  <a:lnTo>
                    <a:pt x="0" y="211645"/>
                  </a:lnTo>
                  <a:close/>
                </a:path>
              </a:pathLst>
            </a:custGeom>
            <a:ln w="15874">
              <a:solidFill>
                <a:srgbClr val="FD8D6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4780089" y="4814273"/>
            <a:ext cx="255904" cy="232410"/>
            <a:chOff x="4780089" y="4814273"/>
            <a:chExt cx="255904" cy="232410"/>
          </a:xfrm>
        </p:grpSpPr>
        <p:sp>
          <p:nvSpPr>
            <p:cNvPr id="25" name="object 25"/>
            <p:cNvSpPr/>
            <p:nvPr/>
          </p:nvSpPr>
          <p:spPr>
            <a:xfrm>
              <a:off x="4788027" y="4822211"/>
              <a:ext cx="240029" cy="216535"/>
            </a:xfrm>
            <a:custGeom>
              <a:avLst/>
              <a:gdLst/>
              <a:ahLst/>
              <a:cxnLst/>
              <a:rect l="l" t="t" r="r" b="b"/>
              <a:pathLst>
                <a:path w="240029" h="216535">
                  <a:moveTo>
                    <a:pt x="239471" y="0"/>
                  </a:moveTo>
                  <a:lnTo>
                    <a:pt x="0" y="0"/>
                  </a:lnTo>
                  <a:lnTo>
                    <a:pt x="0" y="216026"/>
                  </a:lnTo>
                  <a:lnTo>
                    <a:pt x="239471" y="216026"/>
                  </a:lnTo>
                  <a:lnTo>
                    <a:pt x="239471" y="0"/>
                  </a:lnTo>
                  <a:close/>
                </a:path>
              </a:pathLst>
            </a:custGeom>
            <a:solidFill>
              <a:srgbClr val="7373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788027" y="4822211"/>
              <a:ext cx="240029" cy="216535"/>
            </a:xfrm>
            <a:custGeom>
              <a:avLst/>
              <a:gdLst/>
              <a:ahLst/>
              <a:cxnLst/>
              <a:rect l="l" t="t" r="r" b="b"/>
              <a:pathLst>
                <a:path w="240029" h="216535">
                  <a:moveTo>
                    <a:pt x="0" y="216026"/>
                  </a:moveTo>
                  <a:lnTo>
                    <a:pt x="239471" y="216026"/>
                  </a:lnTo>
                  <a:lnTo>
                    <a:pt x="239471" y="0"/>
                  </a:lnTo>
                  <a:lnTo>
                    <a:pt x="0" y="0"/>
                  </a:lnTo>
                  <a:lnTo>
                    <a:pt x="0" y="216026"/>
                  </a:lnTo>
                  <a:close/>
                </a:path>
              </a:pathLst>
            </a:custGeom>
            <a:ln w="15875">
              <a:solidFill>
                <a:srgbClr val="7373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3950590" y="722758"/>
            <a:ext cx="57022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 err="1" smtClean="0">
                <a:latin typeface="Times New Roman"/>
                <a:cs typeface="Times New Roman"/>
              </a:rPr>
              <a:t>тыс.руб</a:t>
            </a:r>
            <a:r>
              <a:rPr lang="ru-RU" sz="1200" b="1" dirty="0" smtClean="0">
                <a:latin typeface="Times New Roman"/>
                <a:cs typeface="Times New Roman"/>
              </a:rPr>
              <a:t>.</a:t>
            </a:r>
            <a:endParaRPr sz="1200" b="1" dirty="0">
              <a:latin typeface="Times New Roman"/>
              <a:cs typeface="Times New Roman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21" y="7717"/>
            <a:ext cx="886884" cy="1045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20828"/>
            <a:ext cx="8305799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24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</a:t>
            </a:r>
            <a:endParaRPr sz="2400" spc="-4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753821"/>
              </p:ext>
            </p:extLst>
          </p:nvPr>
        </p:nvGraphicFramePr>
        <p:xfrm>
          <a:off x="112736" y="480822"/>
          <a:ext cx="8917306" cy="448475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801746"/>
                <a:gridCol w="1299211"/>
                <a:gridCol w="1224281"/>
                <a:gridCol w="1296034"/>
                <a:gridCol w="1296034"/>
              </a:tblGrid>
              <a:tr h="128588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1440" marB="0" anchor="ctr"/>
                </a:tc>
                <a:tc gridSpan="4">
                  <a:txBody>
                    <a:bodyPr/>
                    <a:lstStyle/>
                    <a:p>
                      <a:pPr marL="635" algn="ctr">
                        <a:lnSpc>
                          <a:spcPts val="890"/>
                        </a:lnSpc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</a:t>
                      </a:r>
                      <a:r>
                        <a:rPr sz="900" spc="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900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</a:t>
                      </a:r>
                      <a:r>
                        <a:rPr sz="900" spc="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r>
                        <a:rPr sz="900" spc="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годам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859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14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2025г.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57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r>
                        <a:rPr sz="900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2026г.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575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r>
                        <a:rPr sz="900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2027г.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575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r>
                        <a:rPr sz="900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2028г.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575" marB="0" anchor="ctr"/>
                </a:tc>
              </a:tr>
              <a:tr h="157163">
                <a:tc>
                  <a:txBody>
                    <a:bodyPr/>
                    <a:lstStyle/>
                    <a:p>
                      <a:pPr marL="3175">
                        <a:lnSpc>
                          <a:spcPts val="1120"/>
                        </a:lnSpc>
                      </a:pP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</a:t>
                      </a:r>
                      <a:r>
                        <a:rPr sz="1000" spc="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доходы-</a:t>
                      </a:r>
                      <a:r>
                        <a:rPr sz="10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</a:pP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717,9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</a:pP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472,1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20"/>
                        </a:lnSpc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1 506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824,1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20"/>
                        </a:lnSpc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1 510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276,4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57163">
                <a:tc>
                  <a:txBody>
                    <a:bodyPr/>
                    <a:lstStyle/>
                    <a:p>
                      <a:pPr marL="3175">
                        <a:lnSpc>
                          <a:spcPts val="915"/>
                        </a:lnSpc>
                      </a:pP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</a:t>
                      </a:r>
                      <a:r>
                        <a:rPr sz="8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sz="8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прибыль</a:t>
                      </a:r>
                      <a:r>
                        <a:rPr sz="8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организаций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0"/>
                        </a:lnSpc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500,0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0"/>
                        </a:lnSpc>
                      </a:pPr>
                      <a:r>
                        <a:rPr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9 640,0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30"/>
                        </a:lnSpc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825,6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30"/>
                        </a:lnSpc>
                      </a:pPr>
                      <a:r>
                        <a:rPr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058,6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57163">
                <a:tc>
                  <a:txBody>
                    <a:bodyPr/>
                    <a:lstStyle/>
                    <a:p>
                      <a:pPr marL="3175">
                        <a:lnSpc>
                          <a:spcPts val="910"/>
                        </a:lnSpc>
                      </a:pP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</a:t>
                      </a:r>
                      <a:r>
                        <a:rPr sz="80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sz="8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физических</a:t>
                      </a:r>
                      <a:r>
                        <a:rPr sz="8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0"/>
                        </a:lnSpc>
                      </a:pPr>
                      <a:r>
                        <a:rPr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17 731,8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0"/>
                        </a:lnSpc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918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198,5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0"/>
                        </a:lnSpc>
                      </a:pPr>
                      <a:r>
                        <a:rPr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617,1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30"/>
                        </a:lnSpc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891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210,3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56210">
                <a:tc>
                  <a:txBody>
                    <a:bodyPr/>
                    <a:lstStyle/>
                    <a:p>
                      <a:pPr marL="3175">
                        <a:lnSpc>
                          <a:spcPts val="915"/>
                        </a:lnSpc>
                      </a:pP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r>
                        <a:rPr sz="8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</a:t>
                      </a:r>
                      <a:r>
                        <a:rPr sz="8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уплаты</a:t>
                      </a:r>
                      <a:r>
                        <a:rPr sz="8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акцизов</a:t>
                      </a:r>
                      <a:r>
                        <a:rPr sz="8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sz="8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нефтепродукты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0"/>
                        </a:lnSpc>
                      </a:pP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spc="-2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000" spc="-2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34,3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0"/>
                        </a:lnSpc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814,1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30"/>
                        </a:lnSpc>
                      </a:pP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spc="-2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406,8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30"/>
                        </a:lnSpc>
                      </a:pP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spc="-2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518,0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51636">
                <a:tc>
                  <a:txBody>
                    <a:bodyPr/>
                    <a:lstStyle/>
                    <a:p>
                      <a:pPr marL="3175">
                        <a:lnSpc>
                          <a:spcPts val="910"/>
                        </a:lnSpc>
                      </a:pP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</a:t>
                      </a:r>
                      <a:r>
                        <a:rPr sz="8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взимаемый</a:t>
                      </a:r>
                      <a:r>
                        <a:rPr sz="8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sz="8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связи</a:t>
                      </a:r>
                      <a:r>
                        <a:rPr sz="800" spc="-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sz="8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применением</a:t>
                      </a:r>
                      <a:r>
                        <a:rPr sz="80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упрощенной</a:t>
                      </a:r>
                      <a:r>
                        <a:rPr sz="8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системы</a:t>
                      </a:r>
                      <a:r>
                        <a:rPr sz="8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налогообложения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397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500,0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98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405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450,0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98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559,0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985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966,0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985" marB="0"/>
                </a:tc>
              </a:tr>
              <a:tr h="144651">
                <a:tc>
                  <a:txBody>
                    <a:bodyPr/>
                    <a:lstStyle/>
                    <a:p>
                      <a:pPr marL="3175">
                        <a:lnSpc>
                          <a:spcPts val="915"/>
                        </a:lnSpc>
                      </a:pP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</a:t>
                      </a:r>
                      <a:r>
                        <a:rPr sz="8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</a:t>
                      </a:r>
                      <a:r>
                        <a:rPr sz="8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sz="8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вмененный</a:t>
                      </a:r>
                      <a:r>
                        <a:rPr sz="80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</a:t>
                      </a:r>
                      <a:r>
                        <a:rPr sz="800" spc="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</a:t>
                      </a:r>
                      <a:r>
                        <a:rPr sz="8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отдельных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видов</a:t>
                      </a:r>
                      <a:r>
                        <a:rPr sz="8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деятельности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0"/>
                        </a:lnSpc>
                      </a:pPr>
                      <a:r>
                        <a:rPr sz="1000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000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30"/>
                        </a:lnSpc>
                      </a:pPr>
                      <a:r>
                        <a:rPr lang="ru-RU" sz="1000" spc="-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0"/>
                        </a:lnSpc>
                      </a:pPr>
                      <a:r>
                        <a:rPr sz="10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30"/>
                        </a:lnSpc>
                      </a:pPr>
                      <a:r>
                        <a:rPr sz="10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52400">
                <a:tc>
                  <a:txBody>
                    <a:bodyPr/>
                    <a:lstStyle/>
                    <a:p>
                      <a:pPr marL="3175">
                        <a:lnSpc>
                          <a:spcPts val="915"/>
                        </a:lnSpc>
                      </a:pP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</a:t>
                      </a:r>
                      <a:r>
                        <a:rPr sz="800" spc="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сельскохозяйственный</a:t>
                      </a:r>
                      <a:r>
                        <a:rPr sz="8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0"/>
                        </a:lnSpc>
                      </a:pPr>
                      <a:r>
                        <a:rPr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056,8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0"/>
                        </a:lnSpc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390,0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30"/>
                        </a:lnSpc>
                      </a:pPr>
                      <a:r>
                        <a:rPr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000" spc="-1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078,5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30"/>
                        </a:lnSpc>
                      </a:pPr>
                      <a:r>
                        <a:rPr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778,0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52400">
                <a:tc>
                  <a:txBody>
                    <a:bodyPr/>
                    <a:lstStyle/>
                    <a:p>
                      <a:pPr marL="3175">
                        <a:lnSpc>
                          <a:spcPts val="915"/>
                        </a:lnSpc>
                      </a:pP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</a:t>
                      </a:r>
                      <a:r>
                        <a:rPr sz="8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взимаемый</a:t>
                      </a:r>
                      <a:r>
                        <a:rPr sz="8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sz="8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связи</a:t>
                      </a:r>
                      <a:r>
                        <a:rPr sz="800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sz="8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применением</a:t>
                      </a:r>
                      <a:r>
                        <a:rPr sz="8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патентной</a:t>
                      </a:r>
                      <a:r>
                        <a:rPr sz="800" spc="-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системы</a:t>
                      </a:r>
                      <a:r>
                        <a:rPr sz="8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налогообложения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5"/>
                        </a:lnSpc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900,0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5"/>
                        </a:lnSpc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2 750,0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55"/>
                        </a:lnSpc>
                      </a:pPr>
                      <a:r>
                        <a:rPr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r>
                        <a:rPr lang="ru-RU" sz="1000" spc="-1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005,0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55"/>
                        </a:lnSpc>
                      </a:pPr>
                      <a:r>
                        <a:rPr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285,0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55575">
                <a:tc>
                  <a:txBody>
                    <a:bodyPr/>
                    <a:lstStyle/>
                    <a:p>
                      <a:pPr marL="3175">
                        <a:lnSpc>
                          <a:spcPts val="915"/>
                        </a:lnSpc>
                      </a:pP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</a:t>
                      </a:r>
                      <a:r>
                        <a:rPr sz="8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8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имущество</a:t>
                      </a:r>
                      <a:r>
                        <a:rPr sz="8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организаций</a:t>
                      </a:r>
                      <a:endParaRPr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0"/>
                        </a:lnSpc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000,0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0"/>
                        </a:lnSpc>
                      </a:pPr>
                      <a:r>
                        <a:rPr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000" spc="-1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120,0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30"/>
                        </a:lnSpc>
                      </a:pP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spc="-2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242,4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30"/>
                        </a:lnSpc>
                      </a:pP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spc="-2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367,3</a:t>
                      </a:r>
                      <a:r>
                        <a:rPr lang="ru-RU" sz="1000" spc="-2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57163">
                <a:tc>
                  <a:txBody>
                    <a:bodyPr/>
                    <a:lstStyle/>
                    <a:p>
                      <a:pPr marL="3175">
                        <a:lnSpc>
                          <a:spcPts val="915"/>
                        </a:lnSpc>
                      </a:pP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</a:t>
                      </a:r>
                      <a:r>
                        <a:rPr sz="800" spc="8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пошлина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0"/>
                        </a:lnSpc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145,0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0"/>
                        </a:lnSpc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109,5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30"/>
                        </a:lnSpc>
                      </a:pPr>
                      <a:r>
                        <a:rPr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0 089,7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30"/>
                        </a:lnSpc>
                      </a:pP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51 093,2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57163">
                <a:tc>
                  <a:txBody>
                    <a:bodyPr/>
                    <a:lstStyle/>
                    <a:p>
                      <a:pPr marL="3175">
                        <a:lnSpc>
                          <a:spcPts val="1130"/>
                        </a:lnSpc>
                      </a:pP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</a:t>
                      </a:r>
                      <a:r>
                        <a:rPr sz="1000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r>
                        <a:rPr sz="10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всего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949,5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</a:pP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</a:t>
                      </a: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029,7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</a:pP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</a:t>
                      </a: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176,6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25"/>
                        </a:lnSpc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138 239,8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74813">
                <a:tc>
                  <a:txBody>
                    <a:bodyPr/>
                    <a:lstStyle/>
                    <a:p>
                      <a:pPr marL="3175">
                        <a:lnSpc>
                          <a:spcPts val="915"/>
                        </a:lnSpc>
                      </a:pP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Арендная</a:t>
                      </a:r>
                      <a:r>
                        <a:rPr sz="8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</a:t>
                      </a:r>
                      <a:r>
                        <a:rPr sz="8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</a:t>
                      </a:r>
                      <a:r>
                        <a:rPr sz="8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земли</a:t>
                      </a:r>
                      <a:r>
                        <a:rPr sz="800" spc="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</a:t>
                      </a:r>
                      <a:r>
                        <a:rPr sz="8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разграничения</a:t>
                      </a:r>
                      <a:r>
                        <a:rPr sz="800" spc="-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государственной</a:t>
                      </a:r>
                      <a:r>
                        <a:rPr sz="800" spc="17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собственности</a:t>
                      </a:r>
                      <a:endParaRPr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680,7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333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048,3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333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175,8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3335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131,0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3335" marB="0"/>
                </a:tc>
              </a:tr>
              <a:tr h="117286">
                <a:tc>
                  <a:txBody>
                    <a:bodyPr/>
                    <a:lstStyle/>
                    <a:p>
                      <a:pPr marL="3175">
                        <a:lnSpc>
                          <a:spcPts val="915"/>
                        </a:lnSpc>
                      </a:pP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Арендная</a:t>
                      </a:r>
                      <a:r>
                        <a:rPr sz="8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</a:t>
                      </a:r>
                      <a:r>
                        <a:rPr sz="8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</a:t>
                      </a:r>
                      <a:r>
                        <a:rPr sz="8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земли</a:t>
                      </a:r>
                      <a:r>
                        <a:rPr sz="800" spc="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находящиеся</a:t>
                      </a:r>
                      <a:r>
                        <a:rPr sz="800" spc="16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sz="800" spc="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муниципальной</a:t>
                      </a:r>
                      <a:r>
                        <a:rPr sz="800" spc="-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собственности</a:t>
                      </a:r>
                      <a:r>
                        <a:rPr sz="800" spc="16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района</a:t>
                      </a:r>
                      <a:endParaRPr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0"/>
                        </a:lnSpc>
                      </a:pPr>
                      <a:r>
                        <a:rPr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000" spc="-1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665,0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0"/>
                        </a:lnSpc>
                      </a:pP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455,8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30"/>
                        </a:lnSpc>
                      </a:pP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517,7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30"/>
                        </a:lnSpc>
                      </a:pPr>
                      <a:r>
                        <a:rPr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spc="-2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586,0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56210">
                <a:tc>
                  <a:txBody>
                    <a:bodyPr/>
                    <a:lstStyle/>
                    <a:p>
                      <a:pPr marL="3175">
                        <a:lnSpc>
                          <a:spcPts val="919"/>
                        </a:lnSpc>
                      </a:pP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r>
                        <a:rPr sz="8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сдачи</a:t>
                      </a:r>
                      <a:r>
                        <a:rPr sz="800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sz="8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аренду</a:t>
                      </a:r>
                      <a:r>
                        <a:rPr sz="80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имущества</a:t>
                      </a:r>
                      <a:endParaRPr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0"/>
                        </a:lnSpc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560,0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0"/>
                        </a:lnSpc>
                      </a:pP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sz="10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026,7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30"/>
                        </a:lnSpc>
                      </a:pP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sz="10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spc="-2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r>
                        <a:rPr lang="ru-RU" sz="1000" spc="-2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6,7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30"/>
                        </a:lnSpc>
                      </a:pP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sz="10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spc="-2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r>
                        <a:rPr lang="ru-RU" sz="1000" spc="-2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6,7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26176">
                <a:tc>
                  <a:txBody>
                    <a:bodyPr/>
                    <a:lstStyle/>
                    <a:p>
                      <a:pPr marL="3175">
                        <a:lnSpc>
                          <a:spcPts val="915"/>
                        </a:lnSpc>
                      </a:pP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Платежи</a:t>
                      </a:r>
                      <a:r>
                        <a:rPr sz="800" spc="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</a:t>
                      </a:r>
                      <a:r>
                        <a:rPr sz="800" spc="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государственных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800" spc="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муниципальных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унитарных</a:t>
                      </a:r>
                      <a:r>
                        <a:rPr sz="8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предприятий</a:t>
                      </a:r>
                      <a:endParaRPr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5"/>
                        </a:lnSpc>
                      </a:pPr>
                      <a:r>
                        <a:rPr sz="10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83,6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55"/>
                        </a:lnSpc>
                      </a:pPr>
                      <a:r>
                        <a:rPr sz="10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5"/>
                        </a:lnSpc>
                      </a:pPr>
                      <a:r>
                        <a:rPr sz="10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55"/>
                        </a:lnSpc>
                      </a:pPr>
                      <a:r>
                        <a:rPr sz="10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92881">
                <a:tc>
                  <a:txBody>
                    <a:bodyPr/>
                    <a:lstStyle/>
                    <a:p>
                      <a:pPr marL="3175">
                        <a:lnSpc>
                          <a:spcPts val="915"/>
                        </a:lnSpc>
                      </a:pP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</a:t>
                      </a:r>
                      <a:r>
                        <a:rPr sz="8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негативное</a:t>
                      </a:r>
                      <a:r>
                        <a:rPr sz="8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воздействие</a:t>
                      </a:r>
                      <a:r>
                        <a:rPr sz="8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sz="8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окружающую</a:t>
                      </a:r>
                      <a:r>
                        <a:rPr sz="800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среду</a:t>
                      </a:r>
                      <a:endParaRPr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0"/>
                        </a:lnSpc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353,1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30"/>
                        </a:lnSpc>
                      </a:pPr>
                      <a:r>
                        <a:rPr sz="10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0"/>
                        </a:lnSpc>
                      </a:pPr>
                      <a:r>
                        <a:rPr sz="10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30"/>
                        </a:lnSpc>
                      </a:pPr>
                      <a:r>
                        <a:rPr sz="10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38095">
                <a:tc>
                  <a:txBody>
                    <a:bodyPr/>
                    <a:lstStyle/>
                    <a:p>
                      <a:pPr marL="3175">
                        <a:lnSpc>
                          <a:spcPts val="919"/>
                        </a:lnSpc>
                      </a:pP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r>
                        <a:rPr sz="800" spc="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</a:t>
                      </a:r>
                      <a:r>
                        <a:rPr sz="800" spc="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использования</a:t>
                      </a:r>
                      <a:r>
                        <a:rPr sz="8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имущества</a:t>
                      </a:r>
                      <a:r>
                        <a:rPr sz="8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800" spc="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прав,</a:t>
                      </a:r>
                      <a:r>
                        <a:rPr sz="8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находящихся</a:t>
                      </a:r>
                      <a:r>
                        <a:rPr sz="8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sz="800" spc="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государственной </a:t>
                      </a:r>
                      <a:r>
                        <a:rPr sz="8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175">
                        <a:lnSpc>
                          <a:spcPct val="100000"/>
                        </a:lnSpc>
                      </a:pP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муниципальной</a:t>
                      </a:r>
                      <a:r>
                        <a:rPr sz="800" spc="7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собственности</a:t>
                      </a:r>
                      <a:endParaRPr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541,0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540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238,1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540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ru-RU"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5405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</a:t>
                      </a:r>
                      <a:r>
                        <a:rPr lang="ru-RU"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,4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5405" marB="0"/>
                </a:tc>
              </a:tr>
              <a:tr h="152400">
                <a:tc>
                  <a:txBody>
                    <a:bodyPr/>
                    <a:lstStyle/>
                    <a:p>
                      <a:pPr marL="3175">
                        <a:lnSpc>
                          <a:spcPts val="919"/>
                        </a:lnSpc>
                      </a:pP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</a:t>
                      </a:r>
                      <a:r>
                        <a:rPr sz="80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r>
                        <a:rPr sz="800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</a:t>
                      </a:r>
                      <a:r>
                        <a:rPr sz="800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оказания</a:t>
                      </a:r>
                      <a:r>
                        <a:rPr sz="800" spc="36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платных</a:t>
                      </a:r>
                      <a:r>
                        <a:rPr sz="8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</a:t>
                      </a:r>
                      <a:r>
                        <a:rPr sz="800" spc="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компенсации</a:t>
                      </a:r>
                      <a:r>
                        <a:rPr sz="800" spc="-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затрат</a:t>
                      </a:r>
                      <a:r>
                        <a:rPr sz="8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государства</a:t>
                      </a:r>
                      <a:endParaRPr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ru-RU"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780,6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14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755,3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14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ru-RU" sz="1000" spc="-1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853,0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145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ru-RU"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884,4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145" marB="0"/>
                </a:tc>
              </a:tr>
              <a:tr h="211455">
                <a:tc>
                  <a:txBody>
                    <a:bodyPr/>
                    <a:lstStyle/>
                    <a:p>
                      <a:pPr marL="3175">
                        <a:lnSpc>
                          <a:spcPts val="919"/>
                        </a:lnSpc>
                      </a:pP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r>
                        <a:rPr sz="800" spc="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</a:t>
                      </a:r>
                      <a:r>
                        <a:rPr sz="800" spc="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продажи материальных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800" spc="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нематериальных</a:t>
                      </a:r>
                      <a:r>
                        <a:rPr sz="8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активов,</a:t>
                      </a:r>
                      <a:r>
                        <a:rPr sz="8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</a:t>
                      </a:r>
                      <a:r>
                        <a:rPr sz="800" spc="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исключением</a:t>
                      </a:r>
                      <a:endParaRPr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175">
                        <a:lnSpc>
                          <a:spcPts val="930"/>
                        </a:lnSpc>
                      </a:pP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продажи</a:t>
                      </a:r>
                      <a:r>
                        <a:rPr sz="8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земельных</a:t>
                      </a:r>
                      <a:r>
                        <a:rPr sz="800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участков</a:t>
                      </a:r>
                      <a:endParaRPr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000" spc="-1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067,8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296,5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17,8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393,2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/>
                </a:tc>
              </a:tr>
              <a:tr h="287655">
                <a:tc>
                  <a:txBody>
                    <a:bodyPr/>
                    <a:lstStyle/>
                    <a:p>
                      <a:pPr marL="3175">
                        <a:lnSpc>
                          <a:spcPts val="919"/>
                        </a:lnSpc>
                      </a:pP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r>
                        <a:rPr sz="800" spc="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</a:t>
                      </a:r>
                      <a:r>
                        <a:rPr sz="8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продажи</a:t>
                      </a:r>
                      <a:r>
                        <a:rPr sz="8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земельных участков,</a:t>
                      </a:r>
                      <a:r>
                        <a:rPr sz="8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находящихся</a:t>
                      </a:r>
                      <a:r>
                        <a:rPr sz="800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sz="8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государственной</a:t>
                      </a:r>
                      <a:endParaRPr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175">
                        <a:lnSpc>
                          <a:spcPct val="100000"/>
                        </a:lnSpc>
                      </a:pP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собственности</a:t>
                      </a:r>
                      <a:r>
                        <a:rPr sz="8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(за</a:t>
                      </a:r>
                      <a:r>
                        <a:rPr sz="8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исключением</a:t>
                      </a:r>
                      <a:r>
                        <a:rPr sz="800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земельных</a:t>
                      </a:r>
                      <a:r>
                        <a:rPr sz="8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участков</a:t>
                      </a:r>
                      <a:r>
                        <a:rPr sz="8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автономных</a:t>
                      </a:r>
                      <a:r>
                        <a:rPr sz="800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учреждений)</a:t>
                      </a:r>
                      <a:endParaRPr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136,8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667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ru-RU"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000" spc="-1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509,9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667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ru-RU"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000" spc="-1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398,0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6675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ru-RU"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000" spc="-1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286,3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6675" marB="0"/>
                </a:tc>
              </a:tr>
              <a:tr h="155575">
                <a:tc>
                  <a:txBody>
                    <a:bodyPr/>
                    <a:lstStyle/>
                    <a:p>
                      <a:pPr marL="3175">
                        <a:lnSpc>
                          <a:spcPts val="919"/>
                        </a:lnSpc>
                      </a:pP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r>
                        <a:rPr sz="8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</a:t>
                      </a:r>
                      <a:r>
                        <a:rPr sz="8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приватизации</a:t>
                      </a:r>
                      <a:r>
                        <a:rPr sz="8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имущества</a:t>
                      </a:r>
                      <a:endParaRPr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0"/>
                        </a:lnSpc>
                      </a:pPr>
                      <a:r>
                        <a:rPr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ru-RU"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0"/>
                        </a:lnSpc>
                      </a:pP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783,3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30"/>
                        </a:lnSpc>
                      </a:pPr>
                      <a:r>
                        <a:rPr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67,7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30"/>
                        </a:lnSpc>
                      </a:pPr>
                      <a:r>
                        <a:rPr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r>
                        <a:rPr lang="ru-RU"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55575">
                <a:tc>
                  <a:txBody>
                    <a:bodyPr/>
                    <a:lstStyle/>
                    <a:p>
                      <a:pPr marL="3175">
                        <a:lnSpc>
                          <a:spcPts val="919"/>
                        </a:lnSpc>
                      </a:pP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</a:t>
                      </a:r>
                      <a:r>
                        <a:rPr sz="8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санкции,</a:t>
                      </a:r>
                      <a:r>
                        <a:rPr sz="8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возмещение</a:t>
                      </a:r>
                      <a:r>
                        <a:rPr sz="8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ущерба</a:t>
                      </a:r>
                      <a:endParaRPr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0"/>
                        </a:lnSpc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991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0"/>
                        </a:lnSpc>
                      </a:pP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051,5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30"/>
                        </a:lnSpc>
                      </a:pP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spc="-2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074,</a:t>
                      </a:r>
                      <a:r>
                        <a:rPr lang="ru-RU" sz="1000" spc="-2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30"/>
                        </a:lnSpc>
                      </a:pP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spc="-2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097,</a:t>
                      </a:r>
                      <a:r>
                        <a:rPr lang="ru-RU" sz="1000" spc="-2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55575">
                <a:tc>
                  <a:txBody>
                    <a:bodyPr/>
                    <a:lstStyle/>
                    <a:p>
                      <a:pPr marL="3175">
                        <a:lnSpc>
                          <a:spcPts val="919"/>
                        </a:lnSpc>
                      </a:pP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</a:t>
                      </a:r>
                      <a:r>
                        <a:rPr sz="800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</a:t>
                      </a:r>
                      <a:r>
                        <a:rPr sz="800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0"/>
                        </a:lnSpc>
                      </a:pPr>
                      <a:r>
                        <a:rPr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69,31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0"/>
                        </a:lnSpc>
                      </a:pP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336,0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30"/>
                        </a:lnSpc>
                      </a:pP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336,0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30"/>
                        </a:lnSpc>
                      </a:pP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336,0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57163">
                <a:tc>
                  <a:txBody>
                    <a:bodyPr/>
                    <a:lstStyle/>
                    <a:p>
                      <a:pPr marL="317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ДОХОДОВ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0"/>
                        </a:lnSpc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697 667,4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0"/>
                        </a:lnSpc>
                      </a:pP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635</a:t>
                      </a: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spc="-2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501,8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30"/>
                        </a:lnSpc>
                      </a:pP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spc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640</a:t>
                      </a:r>
                      <a:r>
                        <a:rPr lang="ru-RU" sz="1000" spc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000,</a:t>
                      </a:r>
                      <a:r>
                        <a:rPr lang="ru-RU" sz="1000" spc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1" spc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30"/>
                        </a:lnSpc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648 516,2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8382000" y="279908"/>
            <a:ext cx="590042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900" b="1" dirty="0" smtClean="0">
                <a:latin typeface="Times New Roman"/>
                <a:cs typeface="Times New Roman"/>
              </a:rPr>
              <a:t>тыс. руб.</a:t>
            </a:r>
            <a:endParaRPr sz="9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8036" y="1501139"/>
            <a:ext cx="4592320" cy="3286125"/>
            <a:chOff x="288036" y="1501139"/>
            <a:chExt cx="4592320" cy="328612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8036" y="1501139"/>
              <a:ext cx="3945636" cy="328574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61111" y="1653920"/>
              <a:ext cx="4218940" cy="3015615"/>
            </a:xfrm>
            <a:custGeom>
              <a:avLst/>
              <a:gdLst/>
              <a:ahLst/>
              <a:cxnLst/>
              <a:rect l="l" t="t" r="r" b="b"/>
              <a:pathLst>
                <a:path w="4218940" h="3015615">
                  <a:moveTo>
                    <a:pt x="0" y="748283"/>
                  </a:moveTo>
                  <a:lnTo>
                    <a:pt x="0" y="368807"/>
                  </a:lnTo>
                </a:path>
                <a:path w="4218940" h="3015615">
                  <a:moveTo>
                    <a:pt x="0" y="368807"/>
                  </a:moveTo>
                  <a:lnTo>
                    <a:pt x="0" y="310895"/>
                  </a:lnTo>
                </a:path>
                <a:path w="4218940" h="3015615">
                  <a:moveTo>
                    <a:pt x="2816402" y="432815"/>
                  </a:moveTo>
                  <a:lnTo>
                    <a:pt x="2577134" y="0"/>
                  </a:lnTo>
                </a:path>
                <a:path w="4218940" h="3015615">
                  <a:moveTo>
                    <a:pt x="2577134" y="0"/>
                  </a:moveTo>
                  <a:lnTo>
                    <a:pt x="2519222" y="0"/>
                  </a:lnTo>
                </a:path>
                <a:path w="4218940" h="3015615">
                  <a:moveTo>
                    <a:pt x="2903270" y="486155"/>
                  </a:moveTo>
                  <a:lnTo>
                    <a:pt x="2921558" y="242315"/>
                  </a:lnTo>
                </a:path>
                <a:path w="4218940" h="3015615">
                  <a:moveTo>
                    <a:pt x="2921558" y="242315"/>
                  </a:moveTo>
                  <a:lnTo>
                    <a:pt x="2977946" y="242315"/>
                  </a:lnTo>
                </a:path>
                <a:path w="4218940" h="3015615">
                  <a:moveTo>
                    <a:pt x="3020618" y="579119"/>
                  </a:moveTo>
                  <a:lnTo>
                    <a:pt x="3592118" y="86867"/>
                  </a:lnTo>
                </a:path>
                <a:path w="4218940" h="3015615">
                  <a:moveTo>
                    <a:pt x="3592118" y="86867"/>
                  </a:moveTo>
                  <a:lnTo>
                    <a:pt x="3648506" y="86867"/>
                  </a:lnTo>
                </a:path>
                <a:path w="4218940" h="3015615">
                  <a:moveTo>
                    <a:pt x="3304082" y="899159"/>
                  </a:moveTo>
                  <a:lnTo>
                    <a:pt x="3796334" y="787907"/>
                  </a:lnTo>
                </a:path>
                <a:path w="4218940" h="3015615">
                  <a:moveTo>
                    <a:pt x="3796334" y="787907"/>
                  </a:moveTo>
                  <a:lnTo>
                    <a:pt x="3852722" y="787907"/>
                  </a:lnTo>
                </a:path>
                <a:path w="4218940" h="3015615">
                  <a:moveTo>
                    <a:pt x="3406190" y="1228343"/>
                  </a:moveTo>
                  <a:lnTo>
                    <a:pt x="4162094" y="1203959"/>
                  </a:lnTo>
                </a:path>
                <a:path w="4218940" h="3015615">
                  <a:moveTo>
                    <a:pt x="4162094" y="1203959"/>
                  </a:moveTo>
                  <a:lnTo>
                    <a:pt x="4218736" y="1203959"/>
                  </a:lnTo>
                </a:path>
                <a:path w="4218940" h="3015615">
                  <a:moveTo>
                    <a:pt x="3400094" y="1443227"/>
                  </a:moveTo>
                  <a:lnTo>
                    <a:pt x="3887774" y="1895855"/>
                  </a:lnTo>
                </a:path>
                <a:path w="4218940" h="3015615">
                  <a:moveTo>
                    <a:pt x="3887774" y="1895855"/>
                  </a:moveTo>
                  <a:lnTo>
                    <a:pt x="3945686" y="1895855"/>
                  </a:lnTo>
                </a:path>
                <a:path w="4218940" h="3015615">
                  <a:moveTo>
                    <a:pt x="3346754" y="1929383"/>
                  </a:moveTo>
                  <a:lnTo>
                    <a:pt x="3903014" y="2663977"/>
                  </a:lnTo>
                </a:path>
                <a:path w="4218940" h="3015615">
                  <a:moveTo>
                    <a:pt x="3903014" y="2663977"/>
                  </a:moveTo>
                  <a:lnTo>
                    <a:pt x="3960926" y="2663977"/>
                  </a:lnTo>
                </a:path>
                <a:path w="4218940" h="3015615">
                  <a:moveTo>
                    <a:pt x="2461310" y="2642641"/>
                  </a:moveTo>
                  <a:lnTo>
                    <a:pt x="2461310" y="2814853"/>
                  </a:lnTo>
                </a:path>
                <a:path w="4218940" h="3015615">
                  <a:moveTo>
                    <a:pt x="2461310" y="2814853"/>
                  </a:moveTo>
                  <a:lnTo>
                    <a:pt x="2461310" y="2871241"/>
                  </a:lnTo>
                </a:path>
                <a:path w="4218940" h="3015615">
                  <a:moveTo>
                    <a:pt x="1080566" y="2734081"/>
                  </a:moveTo>
                  <a:lnTo>
                    <a:pt x="949502" y="3015106"/>
                  </a:lnTo>
                </a:path>
                <a:path w="4218940" h="3015615">
                  <a:moveTo>
                    <a:pt x="949502" y="3015106"/>
                  </a:moveTo>
                  <a:lnTo>
                    <a:pt x="891590" y="3015106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48159" y="1589990"/>
            <a:ext cx="542441" cy="3847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9860" marR="5080" indent="-137160" algn="ctr">
              <a:lnSpc>
                <a:spcPts val="1415"/>
              </a:lnSpc>
              <a:spcBef>
                <a:spcPts val="100"/>
              </a:spcBef>
            </a:pPr>
            <a:r>
              <a:rPr sz="1200" b="1" dirty="0">
                <a:solidFill>
                  <a:srgbClr val="09526C"/>
                </a:solidFill>
                <a:latin typeface="Times New Roman"/>
                <a:cs typeface="Times New Roman"/>
              </a:rPr>
              <a:t>НДФЛ</a:t>
            </a:r>
          </a:p>
          <a:p>
            <a:pPr marL="149860" marR="5080" indent="-137160" algn="ctr">
              <a:lnSpc>
                <a:spcPts val="1415"/>
              </a:lnSpc>
              <a:spcBef>
                <a:spcPts val="100"/>
              </a:spcBef>
            </a:pPr>
            <a:r>
              <a:rPr sz="1200" b="1" dirty="0">
                <a:solidFill>
                  <a:srgbClr val="09526C"/>
                </a:solidFill>
                <a:latin typeface="Times New Roman"/>
                <a:cs typeface="Times New Roman"/>
              </a:rPr>
              <a:t>5</a:t>
            </a:r>
            <a:r>
              <a:rPr lang="ru-RU" sz="1200" b="1" dirty="0">
                <a:solidFill>
                  <a:srgbClr val="09526C"/>
                </a:solidFill>
                <a:latin typeface="Times New Roman"/>
                <a:cs typeface="Times New Roman"/>
              </a:rPr>
              <a:t>3</a:t>
            </a:r>
            <a:r>
              <a:rPr sz="1200" b="1" dirty="0">
                <a:solidFill>
                  <a:srgbClr val="09526C"/>
                </a:solidFill>
                <a:latin typeface="Times New Roman"/>
                <a:cs typeface="Times New Roman"/>
              </a:rPr>
              <a:t>,</a:t>
            </a:r>
            <a:r>
              <a:rPr lang="ru-RU" sz="1200" b="1" dirty="0">
                <a:solidFill>
                  <a:srgbClr val="09526C"/>
                </a:solidFill>
                <a:latin typeface="Times New Roman"/>
                <a:cs typeface="Times New Roman"/>
              </a:rPr>
              <a:t>2</a:t>
            </a:r>
            <a:endParaRPr sz="1200" b="1" dirty="0">
              <a:solidFill>
                <a:srgbClr val="09526C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60854" y="1311986"/>
            <a:ext cx="913767" cy="56297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49860" marR="5080" indent="-137160" algn="ctr">
              <a:lnSpc>
                <a:spcPts val="1415"/>
              </a:lnSpc>
              <a:spcBef>
                <a:spcPts val="100"/>
              </a:spcBef>
            </a:pPr>
            <a:r>
              <a:rPr sz="1100" b="1" dirty="0">
                <a:solidFill>
                  <a:srgbClr val="09526C"/>
                </a:solidFill>
                <a:latin typeface="Times New Roman"/>
                <a:cs typeface="Times New Roman"/>
              </a:rPr>
              <a:t>налог </a:t>
            </a:r>
            <a:r>
              <a:rPr sz="1100" b="1" dirty="0" err="1">
                <a:solidFill>
                  <a:srgbClr val="09526C"/>
                </a:solidFill>
                <a:latin typeface="Times New Roman"/>
                <a:cs typeface="Times New Roman"/>
              </a:rPr>
              <a:t>на</a:t>
            </a:r>
            <a:r>
              <a:rPr sz="1100" b="1" dirty="0">
                <a:solidFill>
                  <a:srgbClr val="09526C"/>
                </a:solidFill>
                <a:latin typeface="Times New Roman"/>
                <a:cs typeface="Times New Roman"/>
              </a:rPr>
              <a:t> </a:t>
            </a:r>
            <a:r>
              <a:rPr lang="ru-RU" sz="1100" b="1" dirty="0" smtClean="0">
                <a:solidFill>
                  <a:srgbClr val="09526C"/>
                </a:solidFill>
                <a:latin typeface="Times New Roman"/>
                <a:cs typeface="Times New Roman"/>
              </a:rPr>
              <a:t>п</a:t>
            </a:r>
            <a:r>
              <a:rPr sz="1100" b="1" dirty="0" err="1" smtClean="0">
                <a:solidFill>
                  <a:srgbClr val="09526C"/>
                </a:solidFill>
                <a:latin typeface="Times New Roman"/>
                <a:cs typeface="Times New Roman"/>
              </a:rPr>
              <a:t>рибыль</a:t>
            </a:r>
            <a:r>
              <a:rPr sz="1100" b="1" dirty="0" smtClean="0">
                <a:solidFill>
                  <a:srgbClr val="09526C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09526C"/>
                </a:solidFill>
                <a:latin typeface="Times New Roman"/>
                <a:cs typeface="Times New Roman"/>
              </a:rPr>
              <a:t>1,</a:t>
            </a:r>
            <a:r>
              <a:rPr lang="ru-RU" sz="1100" b="1" dirty="0">
                <a:solidFill>
                  <a:srgbClr val="09526C"/>
                </a:solidFill>
                <a:latin typeface="Times New Roman"/>
                <a:cs typeface="Times New Roman"/>
              </a:rPr>
              <a:t>7</a:t>
            </a:r>
            <a:endParaRPr sz="1100" b="1" dirty="0">
              <a:solidFill>
                <a:srgbClr val="09526C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52038" y="1201292"/>
            <a:ext cx="848361" cy="724942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49860" marR="5080" indent="-137160" algn="ctr">
              <a:lnSpc>
                <a:spcPts val="1415"/>
              </a:lnSpc>
              <a:spcBef>
                <a:spcPts val="100"/>
              </a:spcBef>
            </a:pPr>
            <a:r>
              <a:rPr sz="1100" b="1" dirty="0">
                <a:solidFill>
                  <a:srgbClr val="09526C"/>
                </a:solidFill>
                <a:latin typeface="Times New Roman"/>
                <a:cs typeface="Times New Roman"/>
              </a:rPr>
              <a:t>продажа земельных участков 5,0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316984" y="1577085"/>
            <a:ext cx="1113790" cy="370999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49860" marR="5080" indent="-137160" algn="ctr">
              <a:lnSpc>
                <a:spcPts val="1415"/>
              </a:lnSpc>
              <a:spcBef>
                <a:spcPts val="100"/>
              </a:spcBef>
            </a:pPr>
            <a:r>
              <a:rPr sz="1100" b="1" dirty="0">
                <a:solidFill>
                  <a:srgbClr val="09526C"/>
                </a:solidFill>
                <a:latin typeface="Times New Roman"/>
                <a:cs typeface="Times New Roman"/>
              </a:rPr>
              <a:t>государственн ая пошлина 3,0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522090" y="2277873"/>
            <a:ext cx="1116710" cy="2137124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49860" marR="5080" indent="-137160" algn="ctr">
              <a:lnSpc>
                <a:spcPts val="1415"/>
              </a:lnSpc>
              <a:spcBef>
                <a:spcPts val="100"/>
              </a:spcBef>
            </a:pPr>
            <a:r>
              <a:rPr sz="1100" b="1" dirty="0">
                <a:solidFill>
                  <a:srgbClr val="09526C"/>
                </a:solidFill>
                <a:latin typeface="Times New Roman"/>
                <a:cs typeface="Times New Roman"/>
              </a:rPr>
              <a:t>аренда </a:t>
            </a:r>
            <a:r>
              <a:rPr sz="1100" b="1" dirty="0" err="1">
                <a:solidFill>
                  <a:srgbClr val="09526C"/>
                </a:solidFill>
                <a:latin typeface="Times New Roman"/>
                <a:cs typeface="Times New Roman"/>
              </a:rPr>
              <a:t>земли</a:t>
            </a:r>
            <a:r>
              <a:rPr sz="1100" b="1" dirty="0">
                <a:solidFill>
                  <a:srgbClr val="09526C"/>
                </a:solidFill>
                <a:latin typeface="Times New Roman"/>
                <a:cs typeface="Times New Roman"/>
              </a:rPr>
              <a:t> </a:t>
            </a:r>
            <a:r>
              <a:rPr sz="1100" b="1" dirty="0" smtClean="0">
                <a:solidFill>
                  <a:srgbClr val="09526C"/>
                </a:solidFill>
                <a:latin typeface="Times New Roman"/>
                <a:cs typeface="Times New Roman"/>
              </a:rPr>
              <a:t>7,1</a:t>
            </a:r>
            <a:endParaRPr lang="ru-RU" sz="1100" b="1" dirty="0" smtClean="0">
              <a:solidFill>
                <a:srgbClr val="09526C"/>
              </a:solidFill>
              <a:latin typeface="Times New Roman"/>
              <a:cs typeface="Times New Roman"/>
            </a:endParaRPr>
          </a:p>
          <a:p>
            <a:pPr marL="149860" marR="5080" indent="-137160" algn="ctr">
              <a:lnSpc>
                <a:spcPts val="1415"/>
              </a:lnSpc>
              <a:spcBef>
                <a:spcPts val="100"/>
              </a:spcBef>
            </a:pPr>
            <a:endParaRPr sz="1100" b="1" dirty="0">
              <a:solidFill>
                <a:srgbClr val="09526C"/>
              </a:solidFill>
              <a:latin typeface="Times New Roman"/>
              <a:cs typeface="Times New Roman"/>
            </a:endParaRPr>
          </a:p>
          <a:p>
            <a:pPr marL="149860" marR="5080" indent="-137160" algn="ctr">
              <a:lnSpc>
                <a:spcPts val="1415"/>
              </a:lnSpc>
              <a:spcBef>
                <a:spcPts val="100"/>
              </a:spcBef>
            </a:pPr>
            <a:r>
              <a:rPr sz="1100" b="1" dirty="0">
                <a:solidFill>
                  <a:srgbClr val="09526C"/>
                </a:solidFill>
                <a:latin typeface="Times New Roman"/>
                <a:cs typeface="Times New Roman"/>
              </a:rPr>
              <a:t>ЕСХН 2,</a:t>
            </a:r>
            <a:r>
              <a:rPr lang="ru-RU" sz="1100" b="1" dirty="0">
                <a:solidFill>
                  <a:srgbClr val="09526C"/>
                </a:solidFill>
                <a:latin typeface="Times New Roman"/>
                <a:cs typeface="Times New Roman"/>
              </a:rPr>
              <a:t>0</a:t>
            </a:r>
            <a:endParaRPr sz="1100" b="1" dirty="0">
              <a:solidFill>
                <a:srgbClr val="09526C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70"/>
              </a:spcBef>
            </a:pP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9860" marR="5080" indent="-137160" algn="ctr">
              <a:lnSpc>
                <a:spcPts val="1415"/>
              </a:lnSpc>
              <a:spcBef>
                <a:spcPts val="100"/>
              </a:spcBef>
            </a:pPr>
            <a:r>
              <a:rPr sz="1100" b="1" dirty="0">
                <a:solidFill>
                  <a:srgbClr val="09526C"/>
                </a:solidFill>
                <a:latin typeface="Times New Roman"/>
                <a:cs typeface="Times New Roman"/>
              </a:rPr>
              <a:t>патентная </a:t>
            </a:r>
            <a:r>
              <a:rPr sz="1100" b="1" dirty="0" err="1">
                <a:solidFill>
                  <a:srgbClr val="09526C"/>
                </a:solidFill>
                <a:latin typeface="Times New Roman"/>
                <a:cs typeface="Times New Roman"/>
              </a:rPr>
              <a:t>система</a:t>
            </a:r>
            <a:r>
              <a:rPr sz="1100" b="1" dirty="0">
                <a:solidFill>
                  <a:srgbClr val="09526C"/>
                </a:solidFill>
                <a:latin typeface="Times New Roman"/>
                <a:cs typeface="Times New Roman"/>
              </a:rPr>
              <a:t> </a:t>
            </a:r>
            <a:r>
              <a:rPr lang="ru-RU" sz="1100" b="1" dirty="0">
                <a:solidFill>
                  <a:srgbClr val="09526C"/>
                </a:solidFill>
                <a:latin typeface="Times New Roman"/>
                <a:cs typeface="Times New Roman"/>
              </a:rPr>
              <a:t>5,4</a:t>
            </a:r>
            <a:endParaRPr sz="1100" b="1" dirty="0">
              <a:solidFill>
                <a:srgbClr val="09526C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84"/>
              </a:spcBef>
            </a:pP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9860" marR="5080" indent="-137160" algn="ctr">
              <a:lnSpc>
                <a:spcPts val="1415"/>
              </a:lnSpc>
              <a:spcBef>
                <a:spcPts val="100"/>
              </a:spcBef>
            </a:pPr>
            <a:endParaRPr lang="ru-RU" sz="1100" b="1" dirty="0" smtClean="0">
              <a:solidFill>
                <a:srgbClr val="09526C"/>
              </a:solidFill>
              <a:latin typeface="Times New Roman"/>
              <a:cs typeface="Times New Roman"/>
            </a:endParaRPr>
          </a:p>
          <a:p>
            <a:pPr marL="149860" marR="5080" indent="-137160" algn="ctr">
              <a:lnSpc>
                <a:spcPts val="1415"/>
              </a:lnSpc>
              <a:spcBef>
                <a:spcPts val="100"/>
              </a:spcBef>
            </a:pPr>
            <a:endParaRPr lang="ru-RU" sz="1100" b="1" dirty="0">
              <a:solidFill>
                <a:srgbClr val="09526C"/>
              </a:solidFill>
              <a:latin typeface="Times New Roman"/>
              <a:cs typeface="Times New Roman"/>
            </a:endParaRPr>
          </a:p>
          <a:p>
            <a:pPr marL="149860" marR="5080" indent="-137160" algn="ctr">
              <a:lnSpc>
                <a:spcPts val="1415"/>
              </a:lnSpc>
              <a:spcBef>
                <a:spcPts val="100"/>
              </a:spcBef>
            </a:pPr>
            <a:r>
              <a:rPr sz="1100" b="1" dirty="0" err="1" smtClean="0">
                <a:solidFill>
                  <a:srgbClr val="09526C"/>
                </a:solidFill>
                <a:latin typeface="Times New Roman"/>
                <a:cs typeface="Times New Roman"/>
              </a:rPr>
              <a:t>прочие</a:t>
            </a:r>
            <a:r>
              <a:rPr sz="1100" b="1" dirty="0" smtClean="0">
                <a:solidFill>
                  <a:srgbClr val="09526C"/>
                </a:solidFill>
                <a:latin typeface="Times New Roman"/>
                <a:cs typeface="Times New Roman"/>
              </a:rPr>
              <a:t> </a:t>
            </a:r>
            <a:r>
              <a:rPr lang="ru-RU" sz="1100" b="1" dirty="0">
                <a:solidFill>
                  <a:srgbClr val="09526C"/>
                </a:solidFill>
                <a:latin typeface="Times New Roman"/>
                <a:cs typeface="Times New Roman"/>
              </a:rPr>
              <a:t>1,3</a:t>
            </a:r>
            <a:endParaRPr sz="1100" b="1" dirty="0">
              <a:solidFill>
                <a:srgbClr val="09526C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51429" y="4534001"/>
            <a:ext cx="453771" cy="370999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95580" marR="5080" indent="-182880">
              <a:lnSpc>
                <a:spcPts val="1390"/>
              </a:lnSpc>
              <a:spcBef>
                <a:spcPts val="185"/>
              </a:spcBef>
            </a:pPr>
            <a:r>
              <a:rPr sz="1100" b="1" dirty="0">
                <a:solidFill>
                  <a:srgbClr val="09526C"/>
                </a:solidFill>
                <a:latin typeface="Times New Roman"/>
                <a:cs typeface="Times New Roman"/>
              </a:rPr>
              <a:t>УСН 2</a:t>
            </a:r>
            <a:r>
              <a:rPr lang="ru-RU" sz="1100" b="1" dirty="0">
                <a:solidFill>
                  <a:srgbClr val="09526C"/>
                </a:solidFill>
                <a:latin typeface="Times New Roman"/>
                <a:cs typeface="Times New Roman"/>
              </a:rPr>
              <a:t>2</a:t>
            </a:r>
            <a:r>
              <a:rPr sz="1100" b="1" dirty="0">
                <a:solidFill>
                  <a:srgbClr val="09526C"/>
                </a:solidFill>
                <a:latin typeface="Times New Roman"/>
                <a:cs typeface="Times New Roman"/>
              </a:rPr>
              <a:t>,</a:t>
            </a:r>
            <a:r>
              <a:rPr lang="ru-RU" sz="1100" b="1" dirty="0">
                <a:solidFill>
                  <a:srgbClr val="09526C"/>
                </a:solidFill>
                <a:latin typeface="Times New Roman"/>
                <a:cs typeface="Times New Roman"/>
              </a:rPr>
              <a:t>8</a:t>
            </a:r>
            <a:endParaRPr sz="1100" b="1" dirty="0">
              <a:solidFill>
                <a:srgbClr val="09526C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20291" y="4509312"/>
            <a:ext cx="625476" cy="382797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95580" marR="5080" indent="-182880">
              <a:lnSpc>
                <a:spcPts val="1390"/>
              </a:lnSpc>
              <a:spcBef>
                <a:spcPts val="185"/>
              </a:spcBef>
            </a:pPr>
            <a:r>
              <a:rPr sz="1100" b="1" dirty="0" err="1">
                <a:solidFill>
                  <a:srgbClr val="09526C"/>
                </a:solidFill>
                <a:latin typeface="Times New Roman"/>
                <a:cs typeface="Times New Roman"/>
              </a:rPr>
              <a:t>штрафы</a:t>
            </a:r>
            <a:r>
              <a:rPr sz="1100" b="1" dirty="0">
                <a:solidFill>
                  <a:srgbClr val="09526C"/>
                </a:solidFill>
                <a:latin typeface="Times New Roman"/>
                <a:cs typeface="Times New Roman"/>
              </a:rPr>
              <a:t> 0,</a:t>
            </a:r>
            <a:r>
              <a:rPr lang="ru-RU" sz="1100" b="1" dirty="0">
                <a:solidFill>
                  <a:srgbClr val="09526C"/>
                </a:solidFill>
                <a:latin typeface="Times New Roman"/>
                <a:cs typeface="Times New Roman"/>
              </a:rPr>
              <a:t>5</a:t>
            </a:r>
            <a:endParaRPr sz="1100" b="1" dirty="0">
              <a:solidFill>
                <a:srgbClr val="09526C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466998"/>
              </p:ext>
            </p:extLst>
          </p:nvPr>
        </p:nvGraphicFramePr>
        <p:xfrm>
          <a:off x="5703569" y="935990"/>
          <a:ext cx="3299462" cy="323596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296036"/>
                <a:gridCol w="2003426"/>
              </a:tblGrid>
              <a:tr h="651855">
                <a:tc gridSpan="2">
                  <a:txBody>
                    <a:bodyPr/>
                    <a:lstStyle/>
                    <a:p>
                      <a:pPr marL="862965" marR="408305" indent="-447040" algn="ctr">
                        <a:lnSpc>
                          <a:spcPct val="100000"/>
                        </a:lnSpc>
                      </a:pP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ru-RU" sz="1400" b="1" dirty="0" smtClean="0">
                          <a:solidFill>
                            <a:srgbClr val="09526C"/>
                          </a:solidFill>
                          <a:latin typeface="Times New Roman"/>
                          <a:cs typeface="Times New Roman"/>
                        </a:rPr>
                        <a:t>4 основных источника</a:t>
                      </a:r>
                      <a:r>
                        <a:rPr lang="ru-RU" sz="1400" b="1" baseline="0" dirty="0" smtClean="0">
                          <a:solidFill>
                            <a:srgbClr val="09526C"/>
                          </a:solidFill>
                          <a:latin typeface="Times New Roman"/>
                          <a:cs typeface="Times New Roman"/>
                        </a:rPr>
                        <a:t> доходов районного                    бюджета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2550" marB="0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5133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330"/>
                        </a:spcBef>
                      </a:pP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64465" marR="155575" indent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</a:t>
                      </a:r>
                      <a:r>
                        <a:rPr sz="1200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sz="12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налоговых</a:t>
                      </a:r>
                      <a:r>
                        <a:rPr sz="1200" spc="-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sz="12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неналоговых доходах</a:t>
                      </a:r>
                      <a:r>
                        <a:rPr sz="1200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ru-RU" sz="12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89,9</a:t>
                      </a:r>
                      <a:r>
                        <a:rPr sz="12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9575" indent="-287020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409575" algn="l"/>
                        </a:tabLst>
                      </a:pPr>
                      <a:r>
                        <a:rPr sz="1200" spc="-2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НДФЛ</a:t>
                      </a:r>
                      <a:r>
                        <a:rPr sz="1200" spc="-3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ru-RU" sz="1200" spc="-3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sz="12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2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r>
                        <a:rPr sz="12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3594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58,9</a:t>
                      </a:r>
                      <a:r>
                        <a:rPr sz="1200" spc="-3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</a:t>
                      </a:r>
                      <a:r>
                        <a:rPr sz="12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руб.)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09575" indent="-28702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Wingdings"/>
                        <a:buChar char=""/>
                        <a:tabLst>
                          <a:tab pos="409575" algn="l"/>
                        </a:tabLst>
                      </a:pP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УСН</a:t>
                      </a:r>
                      <a:r>
                        <a:rPr sz="12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spc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sz="1200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r>
                        <a:rPr sz="12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3594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10,4</a:t>
                      </a:r>
                      <a:r>
                        <a:rPr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sz="1200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руб.)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09575" indent="-28702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Wingdings"/>
                        <a:buChar char=""/>
                        <a:tabLst>
                          <a:tab pos="409575" algn="l"/>
                        </a:tabLst>
                      </a:pP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аренда</a:t>
                      </a:r>
                      <a:r>
                        <a:rPr sz="120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земельных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200" spc="-1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участков</a:t>
                      </a:r>
                      <a:r>
                        <a:rPr sz="12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spc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sz="1200" spc="-1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7,1%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3594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28,3</a:t>
                      </a:r>
                      <a:r>
                        <a:rPr sz="1200" spc="-5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</a:t>
                      </a:r>
                      <a:r>
                        <a:rPr sz="120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руб.)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09575" marR="180975" indent="-287020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409575" algn="l"/>
                        </a:tabLst>
                      </a:pP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патентная</a:t>
                      </a:r>
                      <a:r>
                        <a:rPr sz="1200" spc="-6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</a:t>
                      </a:r>
                      <a:r>
                        <a:rPr sz="1200" spc="-1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налогообложения</a:t>
                      </a:r>
                      <a:r>
                        <a:rPr sz="12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200" spc="-2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5,4</a:t>
                      </a:r>
                      <a:r>
                        <a:rPr lang="ru-RU" sz="1200" spc="-2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2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ru-RU" sz="1200" spc="-2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97,2</a:t>
                      </a:r>
                      <a:r>
                        <a:rPr sz="1200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</a:t>
                      </a:r>
                      <a:r>
                        <a:rPr sz="12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2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sz="1200" spc="-2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6830" marB="0"/>
                </a:tc>
              </a:tr>
            </a:tbl>
          </a:graphicData>
        </a:graphic>
      </p:graphicFrame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990600" y="70032"/>
            <a:ext cx="823608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ТРУКТУРА</a:t>
            </a:r>
            <a:r>
              <a:rPr sz="20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НАЛОГОВЫХ И НЕНАЛОГОВЫХ ДОХОДОВ РАЙОННОГО БЮДЖЕТА НА 2026 ГОД</a:t>
            </a:r>
            <a:r>
              <a:rPr lang="ru-RU" sz="2000" dirty="0"/>
              <a:t/>
            </a:r>
            <a:br>
              <a:rPr lang="ru-RU" sz="2000" dirty="0"/>
            </a:br>
            <a:endParaRPr sz="2000" spc="-4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15000" y="4171950"/>
            <a:ext cx="3276600" cy="76200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Годовой план районного бюджета за 2025 год выполнен на 120,7%, сверх плана поступило 309,6 млн. руб.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21" y="7717"/>
            <a:ext cx="886884" cy="1045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124459"/>
            <a:ext cx="91440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АСХОДЫ</a:t>
            </a:r>
            <a:r>
              <a:rPr sz="24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r>
              <a:rPr sz="24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4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МУНИЦИПАЛЬНЫМ</a:t>
            </a:r>
            <a:r>
              <a:rPr sz="24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ПРОГРАММАМ</a:t>
            </a:r>
            <a:endParaRPr sz="2400" spc="-4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05800" y="742950"/>
            <a:ext cx="517434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900" b="1" dirty="0" smtClean="0">
                <a:latin typeface="Times New Roman"/>
                <a:cs typeface="Times New Roman"/>
              </a:rPr>
              <a:t>тыс. руб.</a:t>
            </a:r>
            <a:endParaRPr sz="900" b="1" dirty="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233111"/>
              </p:ext>
            </p:extLst>
          </p:nvPr>
        </p:nvGraphicFramePr>
        <p:xfrm>
          <a:off x="212634" y="963973"/>
          <a:ext cx="8610600" cy="332764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68497"/>
                <a:gridCol w="3228869"/>
                <a:gridCol w="838200"/>
                <a:gridCol w="914400"/>
                <a:gridCol w="838200"/>
                <a:gridCol w="762000"/>
                <a:gridCol w="609600"/>
                <a:gridCol w="517434"/>
                <a:gridCol w="533400"/>
              </a:tblGrid>
              <a:tr h="168798">
                <a:tc row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5250" algn="l">
                        <a:lnSpc>
                          <a:spcPct val="100000"/>
                        </a:lnSpc>
                      </a:pPr>
                      <a:r>
                        <a:rPr sz="9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239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940" marB="0" anchor="ctr"/>
                </a:tc>
                <a:tc rowSpan="3">
                  <a:txBody>
                    <a:bodyPr/>
                    <a:lstStyle/>
                    <a:p>
                      <a:pPr marL="518795" algn="ctr">
                        <a:lnSpc>
                          <a:spcPct val="100000"/>
                        </a:lnSpc>
                      </a:pPr>
                      <a:r>
                        <a:rPr sz="900" spc="-1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6520" marB="0" anchor="ctr"/>
                </a:tc>
                <a:tc>
                  <a:txBody>
                    <a:bodyPr/>
                    <a:lstStyle/>
                    <a:p>
                      <a:pPr marL="236854" algn="l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9055" marB="0" anchor="ctr"/>
                </a:tc>
                <a:tc>
                  <a:txBody>
                    <a:bodyPr/>
                    <a:lstStyle/>
                    <a:p>
                      <a:pPr marL="210185" algn="l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9055" marB="0" anchor="ctr"/>
                </a:tc>
                <a:tc gridSpan="2">
                  <a:txBody>
                    <a:bodyPr/>
                    <a:lstStyle/>
                    <a:p>
                      <a:pPr marL="485775" algn="l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</a:t>
                      </a:r>
                      <a:r>
                        <a:rPr sz="9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905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Динамика,</a:t>
                      </a:r>
                      <a:r>
                        <a:rPr sz="90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905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131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65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14300" marB="0" anchor="ctr"/>
                </a:tc>
                <a:tc rowSpan="2"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14300" marB="0" anchor="ctr"/>
                </a:tc>
                <a:tc>
                  <a:txBody>
                    <a:bodyPr/>
                    <a:lstStyle/>
                    <a:p>
                      <a:pPr marL="283210" algn="l">
                        <a:lnSpc>
                          <a:spcPts val="890"/>
                        </a:lnSpc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19710" algn="l">
                        <a:lnSpc>
                          <a:spcPts val="890"/>
                        </a:lnSpc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</a:t>
                      </a:r>
                      <a:r>
                        <a:rPr sz="9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2026/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3340" marB="0" anchor="ctr"/>
                </a:tc>
                <a:tc rowSpan="2">
                  <a:txBody>
                    <a:bodyPr/>
                    <a:lstStyle/>
                    <a:p>
                      <a:pPr marL="177165" algn="l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2027/</a:t>
                      </a:r>
                    </a:p>
                    <a:p>
                      <a:pPr marL="191135" algn="l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sz="900" b="1" spc="-1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53340" marB="0" anchor="ctr"/>
                </a:tc>
                <a:tc rowSpan="2">
                  <a:txBody>
                    <a:bodyPr/>
                    <a:lstStyle/>
                    <a:p>
                      <a:pPr marL="177165" algn="l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2028/</a:t>
                      </a:r>
                    </a:p>
                    <a:p>
                      <a:pPr marL="191135" algn="l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sz="900" b="1" spc="-1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53340" marB="0" anchor="ctr"/>
                </a:tc>
              </a:tr>
              <a:tr h="16169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65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1435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143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8455">
                <a:tc gridSpan="2">
                  <a:txBody>
                    <a:bodyPr/>
                    <a:lstStyle/>
                    <a:p>
                      <a:pPr marL="541655" algn="l">
                        <a:lnSpc>
                          <a:spcPts val="1010"/>
                        </a:lnSpc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r>
                        <a:rPr sz="9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2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en-US" sz="900" spc="-2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26364" algn="ctr">
                        <a:lnSpc>
                          <a:spcPts val="875"/>
                        </a:lnSpc>
                        <a:spcBef>
                          <a:spcPts val="13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5 170 </a:t>
                      </a:r>
                      <a:r>
                        <a:rPr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842,0</a:t>
                      </a:r>
                      <a:endParaRPr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L="0" marR="126364" algn="ctr">
                        <a:lnSpc>
                          <a:spcPts val="875"/>
                        </a:lnSpc>
                        <a:spcBef>
                          <a:spcPts val="13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4 377 749,5</a:t>
                      </a:r>
                      <a:endParaRPr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L="0" marR="126364" algn="ctr">
                        <a:lnSpc>
                          <a:spcPts val="875"/>
                        </a:lnSpc>
                        <a:spcBef>
                          <a:spcPts val="13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4 600 375,8</a:t>
                      </a:r>
                      <a:endParaRPr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L="0" marR="126364" algn="ctr">
                        <a:lnSpc>
                          <a:spcPts val="875"/>
                        </a:lnSpc>
                        <a:spcBef>
                          <a:spcPts val="13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4 451 734,2</a:t>
                      </a:r>
                      <a:endParaRPr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L="0" marR="126364" algn="ctr">
                        <a:lnSpc>
                          <a:spcPts val="875"/>
                        </a:lnSpc>
                        <a:spcBef>
                          <a:spcPts val="13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84,7</a:t>
                      </a:r>
                      <a:endParaRPr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L="0" marR="126364" algn="ctr">
                        <a:lnSpc>
                          <a:spcPts val="875"/>
                        </a:lnSpc>
                        <a:spcBef>
                          <a:spcPts val="13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105,1</a:t>
                      </a:r>
                      <a:endParaRPr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L="0" marR="126364" algn="ctr">
                        <a:lnSpc>
                          <a:spcPts val="875"/>
                        </a:lnSpc>
                        <a:spcBef>
                          <a:spcPts val="13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96,8</a:t>
                      </a:r>
                      <a:endParaRPr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7620" marB="0" anchor="ctr"/>
                </a:tc>
              </a:tr>
              <a:tr h="106609">
                <a:tc gridSpan="9">
                  <a:txBody>
                    <a:bodyPr/>
                    <a:lstStyle/>
                    <a:p>
                      <a:pPr marL="0" marR="126364" algn="ctr">
                        <a:lnSpc>
                          <a:spcPts val="875"/>
                        </a:lnSpc>
                        <a:spcBef>
                          <a:spcPts val="13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</a:t>
                      </a:r>
                      <a:endParaRPr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9833">
                <a:tc gridSpan="2">
                  <a:txBody>
                    <a:bodyPr/>
                    <a:lstStyle/>
                    <a:p>
                      <a:pPr marL="786765" marR="173355" indent="-605155" algn="l">
                        <a:lnSpc>
                          <a:spcPts val="1080"/>
                        </a:lnSpc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r>
                        <a:rPr sz="9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рамках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муниципальных программ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26364" algn="ctr">
                        <a:lnSpc>
                          <a:spcPts val="875"/>
                        </a:lnSpc>
                      </a:pPr>
                      <a:r>
                        <a:rPr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802 084,3</a:t>
                      </a:r>
                      <a:endParaRPr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36830" marB="0" anchor="ctr"/>
                </a:tc>
                <a:tc>
                  <a:txBody>
                    <a:bodyPr/>
                    <a:lstStyle/>
                    <a:p>
                      <a:pPr marL="0" marR="126364" algn="ctr">
                        <a:lnSpc>
                          <a:spcPts val="875"/>
                        </a:lnSpc>
                      </a:pPr>
                      <a:r>
                        <a:rPr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111 081,2</a:t>
                      </a:r>
                      <a:endParaRPr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36830" marB="0" anchor="ctr"/>
                </a:tc>
                <a:tc>
                  <a:txBody>
                    <a:bodyPr/>
                    <a:lstStyle/>
                    <a:p>
                      <a:pPr marL="0" marR="126364" algn="ctr">
                        <a:lnSpc>
                          <a:spcPts val="875"/>
                        </a:lnSpc>
                      </a:pPr>
                      <a:r>
                        <a:rPr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317 411,5</a:t>
                      </a:r>
                      <a:endParaRPr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36830" marB="0" anchor="ctr"/>
                </a:tc>
                <a:tc>
                  <a:txBody>
                    <a:bodyPr/>
                    <a:lstStyle/>
                    <a:p>
                      <a:pPr marL="0" marR="126364" algn="ctr">
                        <a:lnSpc>
                          <a:spcPts val="875"/>
                        </a:lnSpc>
                      </a:pPr>
                      <a:r>
                        <a:rPr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112 769,9</a:t>
                      </a:r>
                      <a:endParaRPr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36830" marB="0" anchor="ctr"/>
                </a:tc>
                <a:tc>
                  <a:txBody>
                    <a:bodyPr/>
                    <a:lstStyle/>
                    <a:p>
                      <a:pPr marL="0" marR="126364" algn="ctr">
                        <a:lnSpc>
                          <a:spcPts val="875"/>
                        </a:lnSpc>
                      </a:pPr>
                      <a:r>
                        <a:rPr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85,6</a:t>
                      </a:r>
                      <a:endParaRPr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36830" marB="0" anchor="ctr"/>
                </a:tc>
                <a:tc>
                  <a:txBody>
                    <a:bodyPr/>
                    <a:lstStyle/>
                    <a:p>
                      <a:pPr marL="0" marR="126364" algn="ctr">
                        <a:lnSpc>
                          <a:spcPts val="875"/>
                        </a:lnSpc>
                      </a:pPr>
                      <a:r>
                        <a:rPr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105,0</a:t>
                      </a:r>
                      <a:endParaRPr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36830" marB="0" anchor="ctr"/>
                </a:tc>
                <a:tc>
                  <a:txBody>
                    <a:bodyPr/>
                    <a:lstStyle/>
                    <a:p>
                      <a:pPr marL="0" marR="126364" algn="ctr">
                        <a:lnSpc>
                          <a:spcPts val="875"/>
                        </a:lnSpc>
                      </a:pPr>
                      <a:r>
                        <a:rPr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95,3</a:t>
                      </a:r>
                      <a:endParaRPr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36830" marB="0" anchor="ctr"/>
                </a:tc>
              </a:tr>
              <a:tr h="122008">
                <a:tc>
                  <a:txBody>
                    <a:bodyPr/>
                    <a:lstStyle/>
                    <a:p>
                      <a:pPr algn="ctr">
                        <a:lnSpc>
                          <a:spcPts val="1010"/>
                        </a:lnSpc>
                      </a:pPr>
                      <a:r>
                        <a:rPr sz="9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26364" algn="l">
                        <a:lnSpc>
                          <a:spcPts val="875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образования</a:t>
                      </a:r>
                      <a:endParaRPr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635" marB="0" anchor="ctr"/>
                </a:tc>
                <a:tc>
                  <a:txBody>
                    <a:bodyPr/>
                    <a:lstStyle/>
                    <a:p>
                      <a:pPr marL="0" marR="126364" algn="ctr">
                        <a:lnSpc>
                          <a:spcPts val="875"/>
                        </a:lnSpc>
                        <a:spcBef>
                          <a:spcPts val="13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2 903 451,3</a:t>
                      </a:r>
                      <a:endParaRPr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16510" marB="0" anchor="ctr"/>
                </a:tc>
                <a:tc>
                  <a:txBody>
                    <a:bodyPr/>
                    <a:lstStyle/>
                    <a:p>
                      <a:pPr marL="0" marR="126364" algn="ctr">
                        <a:lnSpc>
                          <a:spcPts val="875"/>
                        </a:lnSpc>
                        <a:spcBef>
                          <a:spcPts val="13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3 041 566,5</a:t>
                      </a:r>
                      <a:endParaRPr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16510" marB="0" anchor="ctr"/>
                </a:tc>
                <a:tc>
                  <a:txBody>
                    <a:bodyPr/>
                    <a:lstStyle/>
                    <a:p>
                      <a:pPr marL="0" marR="126364" algn="ctr">
                        <a:lnSpc>
                          <a:spcPts val="875"/>
                        </a:lnSpc>
                        <a:spcBef>
                          <a:spcPts val="130"/>
                        </a:spcBef>
                      </a:pPr>
                      <a:r>
                        <a:rPr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110 003,3</a:t>
                      </a:r>
                      <a:endParaRPr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16510" marB="0" anchor="ctr"/>
                </a:tc>
                <a:tc>
                  <a:txBody>
                    <a:bodyPr/>
                    <a:lstStyle/>
                    <a:p>
                      <a:pPr marL="0" marR="126364" algn="ctr">
                        <a:lnSpc>
                          <a:spcPts val="875"/>
                        </a:lnSpc>
                        <a:spcBef>
                          <a:spcPts val="13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3 095 084,9</a:t>
                      </a:r>
                      <a:endParaRPr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16510" marB="0" anchor="ctr"/>
                </a:tc>
                <a:tc>
                  <a:txBody>
                    <a:bodyPr/>
                    <a:lstStyle/>
                    <a:p>
                      <a:pPr marL="0" marR="126364" algn="ctr">
                        <a:lnSpc>
                          <a:spcPts val="875"/>
                        </a:lnSpc>
                        <a:spcBef>
                          <a:spcPts val="13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104,8</a:t>
                      </a:r>
                      <a:endParaRPr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16510" marB="0" anchor="ctr"/>
                </a:tc>
                <a:tc>
                  <a:txBody>
                    <a:bodyPr/>
                    <a:lstStyle/>
                    <a:p>
                      <a:pPr marL="0" marR="126364" algn="ctr">
                        <a:lnSpc>
                          <a:spcPts val="875"/>
                        </a:lnSpc>
                        <a:spcBef>
                          <a:spcPts val="13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102,3</a:t>
                      </a:r>
                      <a:endParaRPr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16510" marB="0" anchor="ctr"/>
                </a:tc>
                <a:tc>
                  <a:txBody>
                    <a:bodyPr/>
                    <a:lstStyle/>
                    <a:p>
                      <a:pPr marL="0" marR="126364" algn="ctr">
                        <a:lnSpc>
                          <a:spcPts val="875"/>
                        </a:lnSpc>
                        <a:spcBef>
                          <a:spcPts val="13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  <a:endParaRPr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16510" marB="0" anchor="ctr"/>
                </a:tc>
              </a:tr>
              <a:tr h="122008">
                <a:tc>
                  <a:txBody>
                    <a:bodyPr/>
                    <a:lstStyle/>
                    <a:p>
                      <a:pPr algn="ctr">
                        <a:lnSpc>
                          <a:spcPts val="1010"/>
                        </a:lnSpc>
                      </a:pPr>
                      <a:r>
                        <a:rPr sz="9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26364" algn="l">
                        <a:lnSpc>
                          <a:spcPts val="875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поддержка граждан</a:t>
                      </a:r>
                      <a:endParaRPr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635" marB="0" anchor="ctr"/>
                </a:tc>
                <a:tc>
                  <a:txBody>
                    <a:bodyPr/>
                    <a:lstStyle/>
                    <a:p>
                      <a:pPr marL="0" marR="126364" algn="ctr">
                        <a:lnSpc>
                          <a:spcPts val="875"/>
                        </a:lnSpc>
                        <a:spcBef>
                          <a:spcPts val="13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91 281,2</a:t>
                      </a:r>
                      <a:endParaRPr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16510" marB="0" anchor="ctr"/>
                </a:tc>
                <a:tc>
                  <a:txBody>
                    <a:bodyPr/>
                    <a:lstStyle/>
                    <a:p>
                      <a:pPr marL="0" marR="126364" algn="ctr">
                        <a:lnSpc>
                          <a:spcPts val="875"/>
                        </a:lnSpc>
                        <a:spcBef>
                          <a:spcPts val="13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97 923,2</a:t>
                      </a:r>
                      <a:endParaRPr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16510" marB="0" anchor="ctr"/>
                </a:tc>
                <a:tc>
                  <a:txBody>
                    <a:bodyPr/>
                    <a:lstStyle/>
                    <a:p>
                      <a:pPr marL="0" marR="126364" algn="ctr">
                        <a:lnSpc>
                          <a:spcPts val="875"/>
                        </a:lnSpc>
                        <a:spcBef>
                          <a:spcPts val="13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101 170,9</a:t>
                      </a:r>
                      <a:endParaRPr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16510" marB="0" anchor="ctr"/>
                </a:tc>
                <a:tc>
                  <a:txBody>
                    <a:bodyPr/>
                    <a:lstStyle/>
                    <a:p>
                      <a:pPr marL="0" marR="126364" algn="ctr">
                        <a:lnSpc>
                          <a:spcPts val="875"/>
                        </a:lnSpc>
                        <a:spcBef>
                          <a:spcPts val="13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102 890,8</a:t>
                      </a:r>
                      <a:endParaRPr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16510" marB="0" anchor="ctr"/>
                </a:tc>
                <a:tc>
                  <a:txBody>
                    <a:bodyPr/>
                    <a:lstStyle/>
                    <a:p>
                      <a:pPr marL="0" marR="126364" algn="ctr">
                        <a:lnSpc>
                          <a:spcPts val="875"/>
                        </a:lnSpc>
                        <a:spcBef>
                          <a:spcPts val="13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107,3</a:t>
                      </a:r>
                      <a:endParaRPr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16510" marB="0" anchor="ctr"/>
                </a:tc>
                <a:tc>
                  <a:txBody>
                    <a:bodyPr/>
                    <a:lstStyle/>
                    <a:p>
                      <a:pPr marL="0" marR="126364" algn="ctr">
                        <a:lnSpc>
                          <a:spcPts val="875"/>
                        </a:lnSpc>
                        <a:spcBef>
                          <a:spcPts val="13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103,3</a:t>
                      </a:r>
                      <a:endParaRPr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16510" marB="0" anchor="ctr"/>
                </a:tc>
                <a:tc>
                  <a:txBody>
                    <a:bodyPr/>
                    <a:lstStyle/>
                    <a:p>
                      <a:pPr marL="0" marR="126364" algn="ctr">
                        <a:lnSpc>
                          <a:spcPts val="875"/>
                        </a:lnSpc>
                        <a:spcBef>
                          <a:spcPts val="13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101,7</a:t>
                      </a:r>
                      <a:endParaRPr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16510" marB="0" anchor="ctr"/>
                </a:tc>
              </a:tr>
              <a:tr h="122601">
                <a:tc>
                  <a:txBody>
                    <a:bodyPr/>
                    <a:lstStyle/>
                    <a:p>
                      <a:pPr algn="ctr">
                        <a:lnSpc>
                          <a:spcPts val="1010"/>
                        </a:lnSpc>
                      </a:pPr>
                      <a:r>
                        <a:rPr sz="9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26364" algn="l">
                        <a:lnSpc>
                          <a:spcPts val="875"/>
                        </a:lnSpc>
                        <a:spcBef>
                          <a:spcPts val="1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Ейского района</a:t>
                      </a:r>
                      <a:endParaRPr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1270" marB="0" anchor="ctr"/>
                </a:tc>
                <a:tc>
                  <a:txBody>
                    <a:bodyPr/>
                    <a:lstStyle/>
                    <a:p>
                      <a:pPr marL="0" marR="126364" algn="ctr">
                        <a:lnSpc>
                          <a:spcPts val="875"/>
                        </a:lnSpc>
                        <a:spcBef>
                          <a:spcPts val="135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100 029,1</a:t>
                      </a:r>
                      <a:endParaRPr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17145" marB="0" anchor="ctr"/>
                </a:tc>
                <a:tc>
                  <a:txBody>
                    <a:bodyPr/>
                    <a:lstStyle/>
                    <a:p>
                      <a:pPr marL="0" marR="126364" algn="ctr">
                        <a:lnSpc>
                          <a:spcPts val="875"/>
                        </a:lnSpc>
                        <a:spcBef>
                          <a:spcPts val="135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78 312,3</a:t>
                      </a:r>
                      <a:endParaRPr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17145" marB="0" anchor="ctr"/>
                </a:tc>
                <a:tc>
                  <a:txBody>
                    <a:bodyPr/>
                    <a:lstStyle/>
                    <a:p>
                      <a:pPr marL="0" marR="126364" algn="ctr">
                        <a:lnSpc>
                          <a:spcPts val="875"/>
                        </a:lnSpc>
                        <a:spcBef>
                          <a:spcPts val="135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78 614,6</a:t>
                      </a:r>
                      <a:endParaRPr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17145" marB="0" anchor="ctr"/>
                </a:tc>
                <a:tc>
                  <a:txBody>
                    <a:bodyPr/>
                    <a:lstStyle/>
                    <a:p>
                      <a:pPr marL="0" marR="126364" algn="ctr">
                        <a:lnSpc>
                          <a:spcPts val="875"/>
                        </a:lnSpc>
                        <a:spcBef>
                          <a:spcPts val="135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78 694,2</a:t>
                      </a:r>
                      <a:endParaRPr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17145" marB="0" anchor="ctr"/>
                </a:tc>
                <a:tc>
                  <a:txBody>
                    <a:bodyPr/>
                    <a:lstStyle/>
                    <a:p>
                      <a:pPr marL="0" marR="126364" algn="ctr">
                        <a:lnSpc>
                          <a:spcPts val="875"/>
                        </a:lnSpc>
                        <a:spcBef>
                          <a:spcPts val="135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78,3</a:t>
                      </a:r>
                      <a:endParaRPr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17145" marB="0" anchor="ctr"/>
                </a:tc>
                <a:tc>
                  <a:txBody>
                    <a:bodyPr/>
                    <a:lstStyle/>
                    <a:p>
                      <a:pPr marL="0" marR="126364" algn="ctr">
                        <a:lnSpc>
                          <a:spcPts val="875"/>
                        </a:lnSpc>
                        <a:spcBef>
                          <a:spcPts val="135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83,1</a:t>
                      </a:r>
                      <a:endParaRPr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17145" marB="0" anchor="ctr"/>
                </a:tc>
                <a:tc>
                  <a:txBody>
                    <a:bodyPr/>
                    <a:lstStyle/>
                    <a:p>
                      <a:pPr marL="0" marR="126364" algn="ctr">
                        <a:lnSpc>
                          <a:spcPts val="875"/>
                        </a:lnSpc>
                        <a:spcBef>
                          <a:spcPts val="135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95,9</a:t>
                      </a:r>
                      <a:endParaRPr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17145" marB="0" anchor="ctr"/>
                </a:tc>
              </a:tr>
              <a:tr h="2657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05" marB="0" anchor="ctr"/>
                </a:tc>
                <a:tc>
                  <a:txBody>
                    <a:bodyPr/>
                    <a:lstStyle/>
                    <a:p>
                      <a:pPr marL="0" marR="126364" algn="l">
                        <a:lnSpc>
                          <a:spcPts val="875"/>
                        </a:lnSpc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Комплексное и устойчивое развитие Ейского района в сфере строительства и архитектуры</a:t>
                      </a:r>
                      <a:endParaRPr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26364" algn="ctr">
                        <a:lnSpc>
                          <a:spcPts val="875"/>
                        </a:lnSpc>
                      </a:pPr>
                      <a:r>
                        <a:rPr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825,6</a:t>
                      </a:r>
                      <a:endParaRPr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26364" algn="ctr">
                        <a:lnSpc>
                          <a:spcPts val="875"/>
                        </a:lnSpc>
                      </a:pPr>
                      <a:r>
                        <a:rPr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246,8</a:t>
                      </a:r>
                      <a:endParaRPr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26364" algn="ctr">
                        <a:lnSpc>
                          <a:spcPts val="875"/>
                        </a:lnSpc>
                      </a:pPr>
                      <a:r>
                        <a:rPr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246,8</a:t>
                      </a:r>
                      <a:endParaRPr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26364" algn="ctr">
                        <a:lnSpc>
                          <a:spcPts val="875"/>
                        </a:lnSpc>
                      </a:pPr>
                      <a:r>
                        <a:rPr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246,8</a:t>
                      </a:r>
                      <a:endParaRPr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26364" algn="ctr">
                        <a:lnSpc>
                          <a:spcPts val="875"/>
                        </a:lnSpc>
                      </a:pPr>
                      <a:r>
                        <a:rPr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131,6</a:t>
                      </a:r>
                      <a:endParaRPr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26364" algn="ctr">
                        <a:lnSpc>
                          <a:spcPts val="875"/>
                        </a:lnSpc>
                      </a:pPr>
                      <a:r>
                        <a:rPr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26364" algn="ctr">
                        <a:lnSpc>
                          <a:spcPts val="875"/>
                        </a:lnSpc>
                      </a:pPr>
                      <a:r>
                        <a:rPr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028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9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4769" marB="0" anchor="ctr"/>
                </a:tc>
                <a:tc>
                  <a:txBody>
                    <a:bodyPr/>
                    <a:lstStyle/>
                    <a:p>
                      <a:pPr marL="0" marR="126364" algn="l">
                        <a:lnSpc>
                          <a:spcPts val="875"/>
                        </a:lnSpc>
                        <a:spcBef>
                          <a:spcPts val="5"/>
                        </a:spcBef>
                      </a:pPr>
                      <a:r>
                        <a:rPr sz="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безопасности</a:t>
                      </a: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населения</a:t>
                      </a:r>
                      <a:endParaRPr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635" marB="0" anchor="ctr"/>
                </a:tc>
                <a:tc>
                  <a:txBody>
                    <a:bodyPr/>
                    <a:lstStyle/>
                    <a:p>
                      <a:pPr marL="0" marR="126364" algn="ctr">
                        <a:lnSpc>
                          <a:spcPts val="875"/>
                        </a:lnSpc>
                      </a:pPr>
                      <a:r>
                        <a:rPr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145,6</a:t>
                      </a:r>
                      <a:endParaRPr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37465" marB="0" anchor="ctr"/>
                </a:tc>
                <a:tc>
                  <a:txBody>
                    <a:bodyPr/>
                    <a:lstStyle/>
                    <a:p>
                      <a:pPr marL="0" marR="126364" algn="ctr">
                        <a:lnSpc>
                          <a:spcPts val="875"/>
                        </a:lnSpc>
                      </a:pPr>
                      <a:r>
                        <a:rPr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356,0</a:t>
                      </a:r>
                      <a:endParaRPr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37465" marB="0" anchor="ctr"/>
                </a:tc>
                <a:tc>
                  <a:txBody>
                    <a:bodyPr/>
                    <a:lstStyle/>
                    <a:p>
                      <a:pPr marL="0" marR="126364" algn="ctr">
                        <a:lnSpc>
                          <a:spcPts val="875"/>
                        </a:lnSpc>
                      </a:pPr>
                      <a:r>
                        <a:rPr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631,8</a:t>
                      </a:r>
                      <a:endParaRPr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37465" marB="0" anchor="ctr"/>
                </a:tc>
                <a:tc>
                  <a:txBody>
                    <a:bodyPr/>
                    <a:lstStyle/>
                    <a:p>
                      <a:pPr marL="0" marR="126364" algn="ctr">
                        <a:lnSpc>
                          <a:spcPts val="875"/>
                        </a:lnSpc>
                      </a:pPr>
                      <a:r>
                        <a:rPr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631,8</a:t>
                      </a:r>
                      <a:endParaRPr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37465" marB="0" anchor="ctr"/>
                </a:tc>
                <a:tc>
                  <a:txBody>
                    <a:bodyPr/>
                    <a:lstStyle/>
                    <a:p>
                      <a:pPr marL="0" marR="126364" algn="ctr">
                        <a:lnSpc>
                          <a:spcPts val="875"/>
                        </a:lnSpc>
                      </a:pPr>
                      <a:r>
                        <a:rPr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84,4</a:t>
                      </a:r>
                      <a:endParaRPr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37465" marB="0" anchor="ctr"/>
                </a:tc>
                <a:tc>
                  <a:txBody>
                    <a:bodyPr/>
                    <a:lstStyle/>
                    <a:p>
                      <a:pPr marL="0" marR="126364" algn="ctr">
                        <a:lnSpc>
                          <a:spcPts val="875"/>
                        </a:lnSpc>
                      </a:pPr>
                      <a:r>
                        <a:rPr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88,3</a:t>
                      </a:r>
                      <a:endParaRPr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37465" marB="0" anchor="ctr"/>
                </a:tc>
                <a:tc>
                  <a:txBody>
                    <a:bodyPr/>
                    <a:lstStyle/>
                    <a:p>
                      <a:pPr marL="0" marR="126364" algn="ctr">
                        <a:lnSpc>
                          <a:spcPts val="875"/>
                        </a:lnSpc>
                      </a:pPr>
                      <a:r>
                        <a:rPr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37465" marB="0" anchor="ctr"/>
                </a:tc>
              </a:tr>
              <a:tr h="152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9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6990" marB="0" anchor="ctr"/>
                </a:tc>
                <a:tc>
                  <a:txBody>
                    <a:bodyPr/>
                    <a:lstStyle/>
                    <a:p>
                      <a:pPr marL="0" marR="126364" algn="l">
                        <a:lnSpc>
                          <a:spcPts val="875"/>
                        </a:lnSpc>
                        <a:spcBef>
                          <a:spcPts val="805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культуры</a:t>
                      </a:r>
                      <a:endParaRPr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102235" marB="0" anchor="ctr"/>
                </a:tc>
                <a:tc>
                  <a:txBody>
                    <a:bodyPr/>
                    <a:lstStyle/>
                    <a:p>
                      <a:pPr marL="0" marR="126364" algn="ctr">
                        <a:lnSpc>
                          <a:spcPts val="875"/>
                        </a:lnSpc>
                      </a:pPr>
                      <a:r>
                        <a:rPr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301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524,1</a:t>
                      </a:r>
                      <a:endParaRPr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1270" marB="0" anchor="ctr"/>
                </a:tc>
                <a:tc>
                  <a:txBody>
                    <a:bodyPr/>
                    <a:lstStyle/>
                    <a:p>
                      <a:pPr marL="0" marR="126364" algn="ctr">
                        <a:lnSpc>
                          <a:spcPts val="875"/>
                        </a:lnSpc>
                      </a:pPr>
                      <a:r>
                        <a:rPr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299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099,6</a:t>
                      </a:r>
                      <a:endParaRPr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1270" marB="0" anchor="ctr"/>
                </a:tc>
                <a:tc>
                  <a:txBody>
                    <a:bodyPr/>
                    <a:lstStyle/>
                    <a:p>
                      <a:pPr marL="0" marR="126364" algn="ctr">
                        <a:lnSpc>
                          <a:spcPts val="875"/>
                        </a:lnSpc>
                      </a:pPr>
                      <a:r>
                        <a:rPr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288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424,3</a:t>
                      </a:r>
                      <a:endParaRPr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1270" marB="0" anchor="ctr"/>
                </a:tc>
                <a:tc>
                  <a:txBody>
                    <a:bodyPr/>
                    <a:lstStyle/>
                    <a:p>
                      <a:pPr marL="0" marR="126364" algn="ctr">
                        <a:lnSpc>
                          <a:spcPts val="875"/>
                        </a:lnSpc>
                      </a:pPr>
                      <a:r>
                        <a:rPr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288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212,6</a:t>
                      </a:r>
                      <a:endParaRPr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1270" marB="0" anchor="ctr"/>
                </a:tc>
                <a:tc>
                  <a:txBody>
                    <a:bodyPr/>
                    <a:lstStyle/>
                    <a:p>
                      <a:pPr marL="0" marR="126364" algn="ctr">
                        <a:lnSpc>
                          <a:spcPts val="875"/>
                        </a:lnSpc>
                      </a:pPr>
                      <a:r>
                        <a:rPr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99,2</a:t>
                      </a:r>
                      <a:endParaRPr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1270" marB="0" anchor="ctr"/>
                </a:tc>
                <a:tc>
                  <a:txBody>
                    <a:bodyPr/>
                    <a:lstStyle/>
                    <a:p>
                      <a:pPr marL="0" marR="126364" algn="ctr">
                        <a:lnSpc>
                          <a:spcPts val="875"/>
                        </a:lnSpc>
                      </a:pPr>
                      <a:r>
                        <a:rPr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96,4</a:t>
                      </a:r>
                      <a:endParaRPr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1270" marB="0" anchor="ctr"/>
                </a:tc>
                <a:tc>
                  <a:txBody>
                    <a:bodyPr/>
                    <a:lstStyle/>
                    <a:p>
                      <a:pPr marL="0" marR="126364" algn="ctr">
                        <a:lnSpc>
                          <a:spcPts val="875"/>
                        </a:lnSpc>
                      </a:pPr>
                      <a:r>
                        <a:rPr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1270" marB="0" anchor="ctr"/>
                </a:tc>
              </a:tr>
              <a:tr h="1517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9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5405" marB="0" anchor="ctr"/>
                </a:tc>
                <a:tc>
                  <a:txBody>
                    <a:bodyPr/>
                    <a:lstStyle/>
                    <a:p>
                      <a:pPr marL="0" marR="126364" algn="l">
                        <a:lnSpc>
                          <a:spcPts val="875"/>
                        </a:lnSpc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санаторно-курортного и туристского комплекса</a:t>
                      </a:r>
                      <a:endParaRPr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26364" algn="ctr">
                        <a:lnSpc>
                          <a:spcPts val="875"/>
                        </a:lnSpc>
                      </a:pPr>
                      <a:r>
                        <a:rPr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37465" marB="0" anchor="ctr"/>
                </a:tc>
                <a:tc>
                  <a:txBody>
                    <a:bodyPr/>
                    <a:lstStyle/>
                    <a:p>
                      <a:pPr marL="0" marR="126364" algn="ctr">
                        <a:lnSpc>
                          <a:spcPts val="875"/>
                        </a:lnSpc>
                      </a:pPr>
                      <a:r>
                        <a:rPr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37465" marB="0" anchor="ctr"/>
                </a:tc>
                <a:tc>
                  <a:txBody>
                    <a:bodyPr/>
                    <a:lstStyle/>
                    <a:p>
                      <a:pPr marL="0" marR="126364" algn="ctr">
                        <a:lnSpc>
                          <a:spcPts val="875"/>
                        </a:lnSpc>
                      </a:pPr>
                      <a:r>
                        <a:rPr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37465" marB="0" anchor="ctr"/>
                </a:tc>
                <a:tc>
                  <a:txBody>
                    <a:bodyPr/>
                    <a:lstStyle/>
                    <a:p>
                      <a:pPr marL="0" marR="126364" algn="ctr">
                        <a:lnSpc>
                          <a:spcPts val="875"/>
                        </a:lnSpc>
                      </a:pPr>
                      <a:r>
                        <a:rPr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37465" marB="0" anchor="ctr"/>
                </a:tc>
                <a:tc>
                  <a:txBody>
                    <a:bodyPr/>
                    <a:lstStyle/>
                    <a:p>
                      <a:pPr marL="0" marR="126364" algn="ctr">
                        <a:lnSpc>
                          <a:spcPts val="875"/>
                        </a:lnSpc>
                      </a:pPr>
                      <a:r>
                        <a:rPr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37465" marB="0" anchor="ctr"/>
                </a:tc>
                <a:tc>
                  <a:txBody>
                    <a:bodyPr/>
                    <a:lstStyle/>
                    <a:p>
                      <a:pPr marL="0" marR="126364" algn="ctr">
                        <a:lnSpc>
                          <a:spcPts val="875"/>
                        </a:lnSpc>
                      </a:pPr>
                      <a:r>
                        <a:rPr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37465" marB="0" anchor="ctr"/>
                </a:tc>
                <a:tc>
                  <a:txBody>
                    <a:bodyPr/>
                    <a:lstStyle/>
                    <a:p>
                      <a:pPr marL="0" marR="126364" algn="ctr">
                        <a:lnSpc>
                          <a:spcPts val="875"/>
                        </a:lnSpc>
                      </a:pPr>
                      <a:r>
                        <a:rPr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37465" marB="0" anchor="ctr"/>
                </a:tc>
              </a:tr>
              <a:tr h="177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5"/>
                        </a:spcBef>
                      </a:pPr>
                      <a:r>
                        <a:rPr sz="9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26365" marB="0" anchor="ctr"/>
                </a:tc>
                <a:tc>
                  <a:txBody>
                    <a:bodyPr/>
                    <a:lstStyle/>
                    <a:p>
                      <a:pPr marL="0" marR="126364" algn="l">
                        <a:lnSpc>
                          <a:spcPts val="875"/>
                        </a:lnSpc>
                        <a:spcBef>
                          <a:spcPts val="885"/>
                        </a:spcBef>
                      </a:pPr>
                      <a:r>
                        <a:rPr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sz="9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звитие</a:t>
                      </a:r>
                      <a:r>
                        <a:rPr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физической культуры и спорта</a:t>
                      </a:r>
                      <a:endParaRPr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112395" marB="0" anchor="ctr"/>
                </a:tc>
                <a:tc>
                  <a:txBody>
                    <a:bodyPr/>
                    <a:lstStyle/>
                    <a:p>
                      <a:pPr marL="0" marR="126364" algn="ctr">
                        <a:lnSpc>
                          <a:spcPts val="875"/>
                        </a:lnSpc>
                      </a:pPr>
                      <a:r>
                        <a:rPr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26364" algn="ctr">
                        <a:lnSpc>
                          <a:spcPts val="875"/>
                        </a:lnSpc>
                      </a:pPr>
                      <a:r>
                        <a:rPr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308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965,3</a:t>
                      </a:r>
                      <a:endParaRPr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26364" algn="ctr">
                        <a:lnSpc>
                          <a:spcPts val="875"/>
                        </a:lnSpc>
                      </a:pPr>
                      <a:r>
                        <a:rPr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278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825,1</a:t>
                      </a:r>
                      <a:endParaRPr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26364" algn="ctr">
                        <a:lnSpc>
                          <a:spcPts val="875"/>
                        </a:lnSpc>
                      </a:pPr>
                      <a:r>
                        <a:rPr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281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325,1</a:t>
                      </a:r>
                      <a:endParaRPr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26364" algn="ctr">
                        <a:lnSpc>
                          <a:spcPts val="875"/>
                        </a:lnSpc>
                      </a:pPr>
                      <a:r>
                        <a:rPr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73,5</a:t>
                      </a:r>
                      <a:endParaRPr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26364" algn="ctr">
                        <a:lnSpc>
                          <a:spcPts val="875"/>
                        </a:lnSpc>
                      </a:pPr>
                      <a:r>
                        <a:rPr lang="en-US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90,2</a:t>
                      </a:r>
                      <a:endParaRPr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26364" algn="ctr">
                        <a:lnSpc>
                          <a:spcPts val="875"/>
                        </a:lnSpc>
                      </a:pPr>
                      <a:r>
                        <a:rPr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100,9</a:t>
                      </a:r>
                      <a:endParaRPr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911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26364" algn="l">
                        <a:lnSpc>
                          <a:spcPts val="875"/>
                        </a:lnSpc>
                      </a:pPr>
                      <a:r>
                        <a:rPr sz="9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</a:t>
                      </a:r>
                      <a:r>
                        <a:rPr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жилищно-коммунального</a:t>
                      </a:r>
                    </a:p>
                    <a:p>
                      <a:pPr marL="0" marR="126364" algn="l">
                        <a:lnSpc>
                          <a:spcPts val="875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дорожного хозяйства</a:t>
                      </a:r>
                      <a:endParaRPr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1270" marB="0" anchor="ctr"/>
                </a:tc>
                <a:tc>
                  <a:txBody>
                    <a:bodyPr/>
                    <a:lstStyle/>
                    <a:p>
                      <a:pPr marL="0" marR="126364" algn="ctr">
                        <a:lnSpc>
                          <a:spcPts val="875"/>
                        </a:lnSpc>
                        <a:spcBef>
                          <a:spcPts val="5"/>
                        </a:spcBef>
                      </a:pPr>
                      <a:r>
                        <a:rPr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336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438,5</a:t>
                      </a:r>
                      <a:endParaRPr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26364" algn="ctr">
                        <a:lnSpc>
                          <a:spcPts val="875"/>
                        </a:lnSpc>
                        <a:spcBef>
                          <a:spcPts val="5"/>
                        </a:spcBef>
                      </a:pPr>
                      <a:r>
                        <a:rPr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088,8</a:t>
                      </a:r>
                      <a:endParaRPr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26364" algn="ctr">
                        <a:lnSpc>
                          <a:spcPts val="875"/>
                        </a:lnSpc>
                        <a:spcBef>
                          <a:spcPts val="5"/>
                        </a:spcBef>
                      </a:pPr>
                      <a:r>
                        <a:rPr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647,0</a:t>
                      </a:r>
                      <a:endParaRPr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26364" algn="ctr">
                        <a:lnSpc>
                          <a:spcPts val="875"/>
                        </a:lnSpc>
                        <a:spcBef>
                          <a:spcPts val="5"/>
                        </a:spcBef>
                      </a:pPr>
                      <a:r>
                        <a:rPr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758,2</a:t>
                      </a:r>
                      <a:endParaRPr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26364" algn="ctr">
                        <a:lnSpc>
                          <a:spcPts val="875"/>
                        </a:lnSpc>
                        <a:spcBef>
                          <a:spcPts val="5"/>
                        </a:spcBef>
                      </a:pPr>
                      <a:r>
                        <a:rPr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8,9</a:t>
                      </a:r>
                      <a:endParaRPr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26364" algn="ctr">
                        <a:lnSpc>
                          <a:spcPts val="875"/>
                        </a:lnSpc>
                        <a:spcBef>
                          <a:spcPts val="5"/>
                        </a:spcBef>
                      </a:pPr>
                      <a:r>
                        <a:rPr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101,9</a:t>
                      </a:r>
                      <a:endParaRPr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26364" algn="ctr">
                        <a:lnSpc>
                          <a:spcPts val="875"/>
                        </a:lnSpc>
                        <a:spcBef>
                          <a:spcPts val="5"/>
                        </a:spcBef>
                      </a:pPr>
                      <a:r>
                        <a:rPr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106,9</a:t>
                      </a:r>
                      <a:endParaRPr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978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  <a:tc>
                  <a:txBody>
                    <a:bodyPr/>
                    <a:lstStyle/>
                    <a:p>
                      <a:pPr marL="0" marR="126364" algn="l">
                        <a:lnSpc>
                          <a:spcPts val="875"/>
                        </a:lnSpc>
                        <a:spcBef>
                          <a:spcPts val="535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топливно- энергетического комплекса</a:t>
                      </a:r>
                      <a:endParaRPr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67945" marB="0" anchor="ctr"/>
                </a:tc>
                <a:tc>
                  <a:txBody>
                    <a:bodyPr/>
                    <a:lstStyle/>
                    <a:p>
                      <a:pPr marL="0" marR="126364" algn="ctr">
                        <a:lnSpc>
                          <a:spcPts val="875"/>
                        </a:lnSpc>
                      </a:pPr>
                      <a:r>
                        <a:rPr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850,4</a:t>
                      </a:r>
                      <a:endParaRPr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26364" algn="ctr">
                        <a:lnSpc>
                          <a:spcPts val="875"/>
                        </a:lnSpc>
                      </a:pPr>
                      <a:r>
                        <a:rPr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</a:t>
                      </a:r>
                      <a:endParaRPr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26364" algn="ctr">
                        <a:lnSpc>
                          <a:spcPts val="875"/>
                        </a:lnSpc>
                      </a:pPr>
                      <a:r>
                        <a:rPr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525,8</a:t>
                      </a:r>
                      <a:endParaRPr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26364" algn="ctr">
                        <a:lnSpc>
                          <a:spcPts val="875"/>
                        </a:lnSpc>
                      </a:pPr>
                      <a:r>
                        <a:rPr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775,7</a:t>
                      </a:r>
                      <a:endParaRPr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26364" algn="ctr">
                        <a:lnSpc>
                          <a:spcPts val="875"/>
                        </a:lnSpc>
                      </a:pPr>
                      <a:r>
                        <a:rPr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</a:t>
                      </a:r>
                      <a:endParaRPr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26364" algn="ctr">
                        <a:lnSpc>
                          <a:spcPts val="875"/>
                        </a:lnSpc>
                      </a:pPr>
                      <a:r>
                        <a:rPr lang="en-US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26364" algn="ctr">
                        <a:lnSpc>
                          <a:spcPts val="875"/>
                        </a:lnSpc>
                      </a:pPr>
                      <a:r>
                        <a:rPr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</a:t>
                      </a:r>
                      <a:endParaRPr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635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13030" marB="0" anchor="ctr"/>
                </a:tc>
                <a:tc>
                  <a:txBody>
                    <a:bodyPr/>
                    <a:lstStyle/>
                    <a:p>
                      <a:pPr marL="0" marR="126364" algn="l">
                        <a:lnSpc>
                          <a:spcPts val="875"/>
                        </a:lnSpc>
                        <a:spcBef>
                          <a:spcPts val="67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Ейского районного казачьего общества</a:t>
                      </a:r>
                      <a:endParaRPr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85090" marB="0" anchor="ctr"/>
                </a:tc>
                <a:tc>
                  <a:txBody>
                    <a:bodyPr/>
                    <a:lstStyle/>
                    <a:p>
                      <a:pPr marL="0" marR="126364" algn="ctr">
                        <a:lnSpc>
                          <a:spcPts val="875"/>
                        </a:lnSpc>
                      </a:pPr>
                      <a:r>
                        <a:rPr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250,0</a:t>
                      </a:r>
                      <a:endParaRPr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26364" algn="ctr">
                        <a:lnSpc>
                          <a:spcPts val="875"/>
                        </a:lnSpc>
                      </a:pPr>
                      <a:r>
                        <a:rPr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250,0</a:t>
                      </a:r>
                      <a:endParaRPr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26364" algn="ctr">
                        <a:lnSpc>
                          <a:spcPts val="875"/>
                        </a:lnSpc>
                      </a:pPr>
                      <a:r>
                        <a:rPr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250,0</a:t>
                      </a:r>
                      <a:endParaRPr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26364" algn="ctr">
                        <a:lnSpc>
                          <a:spcPts val="875"/>
                        </a:lnSpc>
                      </a:pPr>
                      <a:r>
                        <a:rPr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250,0</a:t>
                      </a:r>
                      <a:endParaRPr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26364" algn="ctr">
                        <a:lnSpc>
                          <a:spcPts val="875"/>
                        </a:lnSpc>
                      </a:pPr>
                      <a:r>
                        <a:rPr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110,8</a:t>
                      </a:r>
                      <a:endParaRPr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26364" algn="ctr">
                        <a:lnSpc>
                          <a:spcPts val="875"/>
                        </a:lnSpc>
                      </a:pPr>
                      <a:r>
                        <a:rPr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26364" algn="ctr">
                        <a:lnSpc>
                          <a:spcPts val="875"/>
                        </a:lnSpc>
                      </a:pPr>
                      <a:r>
                        <a:rPr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21" y="7717"/>
            <a:ext cx="886884" cy="1045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57150"/>
            <a:ext cx="91440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АСХОДЫ</a:t>
            </a:r>
            <a:r>
              <a:rPr sz="24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r>
              <a:rPr sz="24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4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МУНИЦИПАЛЬНЫМ</a:t>
            </a:r>
            <a:r>
              <a:rPr sz="24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ПРОГРАММАМ</a:t>
            </a:r>
            <a:endParaRPr sz="2400" spc="-4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43609" y="514350"/>
            <a:ext cx="507364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900" b="1" dirty="0" smtClean="0">
                <a:latin typeface="Times New Roman"/>
                <a:cs typeface="Times New Roman"/>
              </a:rPr>
              <a:t>тыс. руб.</a:t>
            </a:r>
            <a:endParaRPr sz="900" b="1" dirty="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708179"/>
              </p:ext>
            </p:extLst>
          </p:nvPr>
        </p:nvGraphicFramePr>
        <p:xfrm>
          <a:off x="163877" y="742950"/>
          <a:ext cx="8816278" cy="385000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582"/>
                <a:gridCol w="2846235"/>
                <a:gridCol w="899234"/>
                <a:gridCol w="1079081"/>
                <a:gridCol w="957652"/>
                <a:gridCol w="1035859"/>
                <a:gridCol w="602421"/>
                <a:gridCol w="516793"/>
                <a:gridCol w="602421"/>
              </a:tblGrid>
              <a:tr h="125983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" marR="38735" indent="19685">
                        <a:lnSpc>
                          <a:spcPct val="100000"/>
                        </a:lnSpc>
                      </a:pPr>
                      <a:r>
                        <a:rPr sz="9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sz="900" spc="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800" spc="-1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6379">
                        <a:lnSpc>
                          <a:spcPct val="100000"/>
                        </a:lnSpc>
                      </a:pPr>
                      <a:r>
                        <a:rPr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sz="800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6360" marB="0" anchor="ctr"/>
                </a:tc>
                <a:tc>
                  <a:txBody>
                    <a:bodyPr/>
                    <a:lstStyle/>
                    <a:p>
                      <a:pPr marL="318135">
                        <a:lnSpc>
                          <a:spcPct val="100000"/>
                        </a:lnSpc>
                      </a:pPr>
                      <a:r>
                        <a:rPr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r>
                        <a:rPr sz="8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6360" marB="0" anchor="ctr"/>
                </a:tc>
                <a:tc gridSpan="2">
                  <a:txBody>
                    <a:bodyPr/>
                    <a:lstStyle/>
                    <a:p>
                      <a:pPr marL="511809">
                        <a:lnSpc>
                          <a:spcPct val="100000"/>
                        </a:lnSpc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sz="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лановый</a:t>
                      </a:r>
                      <a:r>
                        <a:rPr sz="800" spc="-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6360" marB="0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sz="80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6360" marB="0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4630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906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9060" marB="0" anchor="ctr"/>
                </a:tc>
                <a:tc>
                  <a:txBody>
                    <a:bodyPr/>
                    <a:lstStyle/>
                    <a:p>
                      <a:pPr marL="283210">
                        <a:lnSpc>
                          <a:spcPts val="890"/>
                        </a:lnSpc>
                      </a:pPr>
                      <a:r>
                        <a:rPr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r>
                        <a:rPr sz="800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7015">
                        <a:lnSpc>
                          <a:spcPts val="890"/>
                        </a:lnSpc>
                      </a:pPr>
                      <a:r>
                        <a:rPr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</a:t>
                      </a:r>
                      <a:r>
                        <a:rPr sz="8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2026/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8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8100" marB="0" anchor="ctr"/>
                </a:tc>
                <a:tc rowSpan="2"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2027/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13030">
                        <a:lnSpc>
                          <a:spcPct val="100000"/>
                        </a:lnSpc>
                      </a:pPr>
                      <a:r>
                        <a:rPr sz="8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8100" marB="0" anchor="ctr"/>
                </a:tc>
                <a:tc rowSpan="2">
                  <a:txBody>
                    <a:bodyPr/>
                    <a:lstStyle/>
                    <a:p>
                      <a:pPr marL="13462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2028/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8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8100" marB="0" anchor="ctr"/>
                </a:tc>
              </a:tr>
              <a:tr h="1238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683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6830" marB="0" anchor="ctr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5095">
                <a:tc gridSpan="9">
                  <a:txBody>
                    <a:bodyPr/>
                    <a:lstStyle/>
                    <a:p>
                      <a:pPr marL="1270" algn="ctr">
                        <a:lnSpc>
                          <a:spcPts val="890"/>
                        </a:lnSpc>
                      </a:pP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sz="8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971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0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9055" marB="0"/>
                </a:tc>
                <a:tc>
                  <a:txBody>
                    <a:bodyPr/>
                    <a:lstStyle/>
                    <a:p>
                      <a:pPr marL="3175" marR="193040">
                        <a:lnSpc>
                          <a:spcPct val="100000"/>
                        </a:lnSpc>
                      </a:pP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Эффективное</a:t>
                      </a:r>
                      <a:r>
                        <a:rPr sz="8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</a:t>
                      </a:r>
                      <a:r>
                        <a:rPr sz="800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муниципальным</a:t>
                      </a:r>
                      <a:r>
                        <a:rPr sz="800" spc="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имуществом</a:t>
                      </a:r>
                      <a:r>
                        <a:rPr sz="8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8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земельными</a:t>
                      </a:r>
                      <a:r>
                        <a:rPr sz="8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ресурсами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53035" algn="ctr">
                        <a:lnSpc>
                          <a:spcPts val="875"/>
                        </a:lnSpc>
                      </a:pPr>
                      <a:r>
                        <a:rPr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793,5</a:t>
                      </a:r>
                      <a:endParaRPr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6350" marB="0" anchor="ctr"/>
                </a:tc>
                <a:tc>
                  <a:txBody>
                    <a:bodyPr/>
                    <a:lstStyle/>
                    <a:p>
                      <a:pPr marL="0" marR="153035" algn="ctr">
                        <a:lnSpc>
                          <a:spcPts val="875"/>
                        </a:lnSpc>
                      </a:pPr>
                      <a:r>
                        <a:rPr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739,5</a:t>
                      </a:r>
                      <a:endParaRPr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6350" marB="0" anchor="ctr"/>
                </a:tc>
                <a:tc>
                  <a:txBody>
                    <a:bodyPr/>
                    <a:lstStyle/>
                    <a:p>
                      <a:pPr marL="0" marR="153035" algn="ctr">
                        <a:lnSpc>
                          <a:spcPts val="875"/>
                        </a:lnSpc>
                      </a:pPr>
                      <a:r>
                        <a:rPr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389,5</a:t>
                      </a:r>
                      <a:endParaRPr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6350" marB="0" anchor="ctr"/>
                </a:tc>
                <a:tc>
                  <a:txBody>
                    <a:bodyPr/>
                    <a:lstStyle/>
                    <a:p>
                      <a:pPr marL="0" marR="153035" algn="ctr">
                        <a:lnSpc>
                          <a:spcPts val="875"/>
                        </a:lnSpc>
                      </a:pPr>
                      <a:r>
                        <a:rPr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389,5</a:t>
                      </a:r>
                      <a:endParaRPr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6350" marB="0" anchor="ctr"/>
                </a:tc>
                <a:tc>
                  <a:txBody>
                    <a:bodyPr/>
                    <a:lstStyle/>
                    <a:p>
                      <a:pPr marL="0" marR="153035" algn="ctr">
                        <a:lnSpc>
                          <a:spcPts val="875"/>
                        </a:lnSpc>
                      </a:pPr>
                      <a:r>
                        <a:rPr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103,8</a:t>
                      </a:r>
                      <a:endParaRPr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6350" marB="0" anchor="ctr"/>
                </a:tc>
                <a:tc>
                  <a:txBody>
                    <a:bodyPr/>
                    <a:lstStyle/>
                    <a:p>
                      <a:pPr marL="0" marR="153035" algn="ctr">
                        <a:lnSpc>
                          <a:spcPts val="875"/>
                        </a:lnSpc>
                      </a:pPr>
                      <a:r>
                        <a:rPr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87,0</a:t>
                      </a:r>
                      <a:endParaRPr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6350" marB="0" anchor="ctr"/>
                </a:tc>
                <a:tc>
                  <a:txBody>
                    <a:bodyPr/>
                    <a:lstStyle/>
                    <a:p>
                      <a:pPr marL="0" marR="153035" algn="ctr">
                        <a:lnSpc>
                          <a:spcPts val="875"/>
                        </a:lnSpc>
                      </a:pPr>
                      <a:r>
                        <a:rPr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6350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0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9055" marB="0"/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</a:t>
                      </a:r>
                      <a:r>
                        <a:rPr sz="800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деятельности</a:t>
                      </a:r>
                      <a:r>
                        <a:rPr sz="800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социально-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175">
                        <a:lnSpc>
                          <a:spcPts val="875"/>
                        </a:lnSpc>
                      </a:pP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ориентированных</a:t>
                      </a:r>
                      <a:r>
                        <a:rPr sz="800" spc="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общественных</a:t>
                      </a:r>
                      <a:r>
                        <a:rPr sz="800" spc="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организаций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0" marR="153035" algn="ctr">
                        <a:lnSpc>
                          <a:spcPts val="875"/>
                        </a:lnSpc>
                        <a:spcBef>
                          <a:spcPts val="5"/>
                        </a:spcBef>
                      </a:pPr>
                      <a:r>
                        <a:rPr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682,0</a:t>
                      </a:r>
                      <a:endParaRPr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6350" marB="0" anchor="ctr"/>
                </a:tc>
                <a:tc>
                  <a:txBody>
                    <a:bodyPr/>
                    <a:lstStyle/>
                    <a:p>
                      <a:pPr marL="0" marR="153035" algn="ctr">
                        <a:lnSpc>
                          <a:spcPts val="875"/>
                        </a:lnSpc>
                        <a:spcBef>
                          <a:spcPts val="5"/>
                        </a:spcBef>
                      </a:pPr>
                      <a:r>
                        <a:rPr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6350" marB="0" anchor="ctr"/>
                </a:tc>
                <a:tc>
                  <a:txBody>
                    <a:bodyPr/>
                    <a:lstStyle/>
                    <a:p>
                      <a:pPr marL="0" marR="153035" algn="ctr">
                        <a:lnSpc>
                          <a:spcPts val="875"/>
                        </a:lnSpc>
                        <a:spcBef>
                          <a:spcPts val="5"/>
                        </a:spcBef>
                      </a:pPr>
                      <a:r>
                        <a:rPr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6350" marB="0" anchor="ctr"/>
                </a:tc>
                <a:tc>
                  <a:txBody>
                    <a:bodyPr/>
                    <a:lstStyle/>
                    <a:p>
                      <a:pPr marL="0" marR="153035" algn="ctr">
                        <a:lnSpc>
                          <a:spcPts val="875"/>
                        </a:lnSpc>
                        <a:spcBef>
                          <a:spcPts val="5"/>
                        </a:spcBef>
                      </a:pPr>
                      <a:r>
                        <a:rPr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6350" marB="0" anchor="ctr"/>
                </a:tc>
                <a:tc>
                  <a:txBody>
                    <a:bodyPr/>
                    <a:lstStyle/>
                    <a:p>
                      <a:pPr marL="0" marR="153035" algn="ctr">
                        <a:lnSpc>
                          <a:spcPts val="875"/>
                        </a:lnSpc>
                        <a:spcBef>
                          <a:spcPts val="5"/>
                        </a:spcBef>
                      </a:pPr>
                      <a:r>
                        <a:rPr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38,7</a:t>
                      </a:r>
                      <a:endParaRPr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6350" marB="0" anchor="ctr"/>
                </a:tc>
                <a:tc>
                  <a:txBody>
                    <a:bodyPr/>
                    <a:lstStyle/>
                    <a:p>
                      <a:pPr marL="0" marR="153035" algn="ctr">
                        <a:lnSpc>
                          <a:spcPts val="875"/>
                        </a:lnSpc>
                        <a:spcBef>
                          <a:spcPts val="5"/>
                        </a:spcBef>
                      </a:pPr>
                      <a:r>
                        <a:rPr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6350" marB="0" anchor="ctr"/>
                </a:tc>
                <a:tc>
                  <a:txBody>
                    <a:bodyPr/>
                    <a:lstStyle/>
                    <a:p>
                      <a:pPr marL="0" marR="153035" algn="ctr">
                        <a:lnSpc>
                          <a:spcPts val="875"/>
                        </a:lnSpc>
                        <a:spcBef>
                          <a:spcPts val="5"/>
                        </a:spcBef>
                      </a:pPr>
                      <a:r>
                        <a:rPr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6350" marB="0" anchor="ctr"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3335" marB="0"/>
                </a:tc>
                <a:tc>
                  <a:txBody>
                    <a:bodyPr/>
                    <a:lstStyle/>
                    <a:p>
                      <a:pPr marL="3175" marR="64769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</a:t>
                      </a:r>
                      <a:r>
                        <a:rPr sz="800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сельского</a:t>
                      </a:r>
                      <a:r>
                        <a:rPr sz="80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хозяйства</a:t>
                      </a:r>
                      <a:r>
                        <a:rPr sz="800" spc="1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800" spc="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регулирование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рынков</a:t>
                      </a:r>
                      <a:r>
                        <a:rPr sz="800" spc="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сельскохозяйственной</a:t>
                      </a:r>
                      <a:r>
                        <a:rPr sz="800" spc="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продукции,</a:t>
                      </a:r>
                      <a:r>
                        <a:rPr sz="8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сырья</a:t>
                      </a:r>
                      <a:r>
                        <a:rPr sz="800" spc="-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продовольствия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0" marR="153035" algn="ctr">
                        <a:lnSpc>
                          <a:spcPts val="875"/>
                        </a:lnSpc>
                      </a:pPr>
                      <a:r>
                        <a:rPr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995,2</a:t>
                      </a:r>
                      <a:endParaRPr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53035" algn="ctr">
                        <a:lnSpc>
                          <a:spcPts val="875"/>
                        </a:lnSpc>
                      </a:pPr>
                      <a:r>
                        <a:rPr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443,7</a:t>
                      </a:r>
                      <a:endParaRPr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53035" algn="ctr">
                        <a:lnSpc>
                          <a:spcPts val="875"/>
                        </a:lnSpc>
                      </a:pPr>
                      <a:r>
                        <a:rPr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848,8</a:t>
                      </a:r>
                      <a:endParaRPr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53035" algn="ctr">
                        <a:lnSpc>
                          <a:spcPts val="875"/>
                        </a:lnSpc>
                      </a:pPr>
                      <a:r>
                        <a:rPr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848,8</a:t>
                      </a:r>
                      <a:endParaRPr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53035" algn="ctr">
                        <a:lnSpc>
                          <a:spcPts val="875"/>
                        </a:lnSpc>
                      </a:pPr>
                      <a:r>
                        <a:rPr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101,5</a:t>
                      </a:r>
                      <a:endParaRPr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53035" algn="ctr">
                        <a:lnSpc>
                          <a:spcPts val="875"/>
                        </a:lnSpc>
                      </a:pPr>
                      <a:r>
                        <a:rPr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104,6</a:t>
                      </a:r>
                      <a:endParaRPr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53035" algn="ctr">
                        <a:lnSpc>
                          <a:spcPts val="875"/>
                        </a:lnSpc>
                      </a:pPr>
                      <a:r>
                        <a:rPr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403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0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9690" marB="0"/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Молодежь</a:t>
                      </a:r>
                      <a:r>
                        <a:rPr sz="8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Ейского</a:t>
                      </a:r>
                      <a:r>
                        <a:rPr sz="800" spc="-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района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L="0" marR="153035" algn="ctr">
                        <a:lnSpc>
                          <a:spcPts val="875"/>
                        </a:lnSpc>
                      </a:pPr>
                      <a:r>
                        <a:rPr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239,6</a:t>
                      </a:r>
                      <a:endParaRPr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6985" marB="0" anchor="ctr"/>
                </a:tc>
                <a:tc>
                  <a:txBody>
                    <a:bodyPr/>
                    <a:lstStyle/>
                    <a:p>
                      <a:pPr marL="0" marR="153035" algn="ctr">
                        <a:lnSpc>
                          <a:spcPts val="875"/>
                        </a:lnSpc>
                      </a:pPr>
                      <a:r>
                        <a:rPr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326,5</a:t>
                      </a:r>
                      <a:endParaRPr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6985" marB="0" anchor="ctr"/>
                </a:tc>
                <a:tc>
                  <a:txBody>
                    <a:bodyPr/>
                    <a:lstStyle/>
                    <a:p>
                      <a:pPr marL="0" marR="153035" algn="ctr">
                        <a:lnSpc>
                          <a:spcPts val="875"/>
                        </a:lnSpc>
                      </a:pPr>
                      <a:r>
                        <a:rPr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376,5</a:t>
                      </a:r>
                      <a:endParaRPr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6985" marB="0" anchor="ctr"/>
                </a:tc>
                <a:tc>
                  <a:txBody>
                    <a:bodyPr/>
                    <a:lstStyle/>
                    <a:p>
                      <a:pPr marL="0" marR="153035" algn="ctr">
                        <a:lnSpc>
                          <a:spcPts val="875"/>
                        </a:lnSpc>
                      </a:pPr>
                      <a:r>
                        <a:rPr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376,5</a:t>
                      </a:r>
                      <a:endParaRPr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6985" marB="0" anchor="ctr"/>
                </a:tc>
                <a:tc>
                  <a:txBody>
                    <a:bodyPr/>
                    <a:lstStyle/>
                    <a:p>
                      <a:pPr marL="0" marR="153035" algn="ctr">
                        <a:lnSpc>
                          <a:spcPts val="875"/>
                        </a:lnSpc>
                      </a:pPr>
                      <a:r>
                        <a:rPr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71,0</a:t>
                      </a:r>
                      <a:endParaRPr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6985" marB="0" anchor="ctr"/>
                </a:tc>
                <a:tc>
                  <a:txBody>
                    <a:bodyPr/>
                    <a:lstStyle/>
                    <a:p>
                      <a:pPr marL="0" marR="153035" algn="ctr">
                        <a:lnSpc>
                          <a:spcPts val="875"/>
                        </a:lnSpc>
                      </a:pPr>
                      <a:r>
                        <a:rPr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95,1</a:t>
                      </a:r>
                      <a:endParaRPr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6985" marB="0" anchor="ctr"/>
                </a:tc>
                <a:tc>
                  <a:txBody>
                    <a:bodyPr/>
                    <a:lstStyle/>
                    <a:p>
                      <a:pPr marL="0" marR="153035" algn="ctr">
                        <a:lnSpc>
                          <a:spcPts val="875"/>
                        </a:lnSpc>
                      </a:pPr>
                      <a:r>
                        <a:rPr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6985" marB="0" anchor="ctr"/>
                </a:tc>
              </a:tr>
              <a:tr h="3498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4769" marB="0"/>
                </a:tc>
                <a:tc>
                  <a:txBody>
                    <a:bodyPr/>
                    <a:lstStyle/>
                    <a:p>
                      <a:pPr marL="3175" marR="214629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Профилактика</a:t>
                      </a:r>
                      <a:r>
                        <a:rPr sz="8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терроризма</a:t>
                      </a:r>
                      <a:r>
                        <a:rPr sz="800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800" spc="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экстремизма,</a:t>
                      </a:r>
                      <a:r>
                        <a:rPr sz="800" spc="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усиление</a:t>
                      </a:r>
                      <a:r>
                        <a:rPr sz="80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борьбы</a:t>
                      </a:r>
                      <a:r>
                        <a:rPr sz="8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sz="8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преступностью,</a:t>
                      </a:r>
                      <a:r>
                        <a:rPr sz="800" spc="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профилактика</a:t>
                      </a:r>
                      <a:r>
                        <a:rPr sz="8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правонарушений</a:t>
                      </a:r>
                      <a:r>
                        <a:rPr sz="800" spc="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en-US" sz="800" spc="-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противодействие</a:t>
                      </a:r>
                      <a:r>
                        <a:rPr sz="800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коррупции</a:t>
                      </a:r>
                      <a:r>
                        <a:rPr sz="8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sz="800" spc="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Ейском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районе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L="0" marR="153035" algn="ctr">
                        <a:lnSpc>
                          <a:spcPts val="875"/>
                        </a:lnSpc>
                      </a:pPr>
                      <a:r>
                        <a:rPr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094,4</a:t>
                      </a:r>
                      <a:endParaRPr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53035" algn="ctr">
                        <a:lnSpc>
                          <a:spcPts val="875"/>
                        </a:lnSpc>
                      </a:pPr>
                      <a:r>
                        <a:rPr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050,0</a:t>
                      </a:r>
                      <a:endParaRPr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53035" algn="ctr">
                        <a:lnSpc>
                          <a:spcPts val="875"/>
                        </a:lnSpc>
                      </a:pPr>
                      <a:r>
                        <a:rPr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339,4</a:t>
                      </a:r>
                      <a:endParaRPr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53035" algn="ctr">
                        <a:lnSpc>
                          <a:spcPts val="875"/>
                        </a:lnSpc>
                      </a:pPr>
                      <a:r>
                        <a:rPr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179,3</a:t>
                      </a:r>
                      <a:endParaRPr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53035" algn="ctr">
                        <a:lnSpc>
                          <a:spcPts val="875"/>
                        </a:lnSpc>
                      </a:pPr>
                      <a:r>
                        <a:rPr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27,4</a:t>
                      </a:r>
                      <a:endParaRPr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53035" algn="ctr">
                        <a:lnSpc>
                          <a:spcPts val="875"/>
                        </a:lnSpc>
                      </a:pPr>
                      <a:r>
                        <a:rPr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38,7</a:t>
                      </a:r>
                      <a:endParaRPr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53035" algn="ctr">
                        <a:lnSpc>
                          <a:spcPts val="875"/>
                        </a:lnSpc>
                      </a:pPr>
                      <a:r>
                        <a:rPr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135,9</a:t>
                      </a:r>
                      <a:endParaRPr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0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9690" marB="0"/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</a:t>
                      </a:r>
                      <a:r>
                        <a:rPr sz="800" spc="5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муниципальными</a:t>
                      </a:r>
                      <a:r>
                        <a:rPr sz="800" spc="8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финансами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9690" marB="0"/>
                </a:tc>
                <a:tc>
                  <a:txBody>
                    <a:bodyPr/>
                    <a:lstStyle/>
                    <a:p>
                      <a:pPr marL="0" marR="153035" algn="ctr">
                        <a:lnSpc>
                          <a:spcPts val="875"/>
                        </a:lnSpc>
                      </a:pPr>
                      <a:r>
                        <a:rPr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322,7</a:t>
                      </a:r>
                      <a:endParaRPr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6985" marB="0" anchor="ctr"/>
                </a:tc>
                <a:tc>
                  <a:txBody>
                    <a:bodyPr/>
                    <a:lstStyle/>
                    <a:p>
                      <a:pPr marL="0" marR="153035" algn="ctr">
                        <a:lnSpc>
                          <a:spcPts val="875"/>
                        </a:lnSpc>
                      </a:pPr>
                      <a:r>
                        <a:rPr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715,7</a:t>
                      </a:r>
                      <a:endParaRPr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6985" marB="0" anchor="ctr"/>
                </a:tc>
                <a:tc>
                  <a:txBody>
                    <a:bodyPr/>
                    <a:lstStyle/>
                    <a:p>
                      <a:pPr marL="0" marR="153035" algn="ctr">
                        <a:lnSpc>
                          <a:spcPts val="875"/>
                        </a:lnSpc>
                      </a:pPr>
                      <a:r>
                        <a:rPr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697,7</a:t>
                      </a:r>
                      <a:endParaRPr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6985" marB="0" anchor="ctr"/>
                </a:tc>
                <a:tc>
                  <a:txBody>
                    <a:bodyPr/>
                    <a:lstStyle/>
                    <a:p>
                      <a:pPr marL="0" marR="153035" algn="ctr">
                        <a:lnSpc>
                          <a:spcPts val="875"/>
                        </a:lnSpc>
                      </a:pPr>
                      <a:r>
                        <a:rPr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685,7</a:t>
                      </a:r>
                      <a:endParaRPr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6985" marB="0" anchor="ctr"/>
                </a:tc>
                <a:tc>
                  <a:txBody>
                    <a:bodyPr/>
                    <a:lstStyle/>
                    <a:p>
                      <a:pPr marL="0" marR="153035" algn="ctr">
                        <a:lnSpc>
                          <a:spcPts val="875"/>
                        </a:lnSpc>
                      </a:pPr>
                      <a:r>
                        <a:rPr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50,1</a:t>
                      </a:r>
                      <a:endParaRPr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6985" marB="0" anchor="ctr"/>
                </a:tc>
                <a:tc>
                  <a:txBody>
                    <a:bodyPr/>
                    <a:lstStyle/>
                    <a:p>
                      <a:pPr marL="0" marR="153035" algn="ctr">
                        <a:lnSpc>
                          <a:spcPts val="875"/>
                        </a:lnSpc>
                      </a:pPr>
                      <a:r>
                        <a:rPr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6985" marB="0" anchor="ctr"/>
                </a:tc>
                <a:tc>
                  <a:txBody>
                    <a:bodyPr/>
                    <a:lstStyle/>
                    <a:p>
                      <a:pPr marL="0" marR="153035" algn="ctr">
                        <a:lnSpc>
                          <a:spcPts val="875"/>
                        </a:lnSpc>
                      </a:pPr>
                      <a:r>
                        <a:rPr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6985" marB="0" anchor="ctr"/>
                </a:tc>
              </a:tr>
              <a:tr h="1377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3970" marB="0"/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Медиасреда</a:t>
                      </a:r>
                      <a:r>
                        <a:rPr sz="800" spc="-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Ейского</a:t>
                      </a:r>
                      <a:r>
                        <a:rPr sz="8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района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3970" marB="0"/>
                </a:tc>
                <a:tc>
                  <a:txBody>
                    <a:bodyPr/>
                    <a:lstStyle/>
                    <a:p>
                      <a:pPr marL="0" marR="153035" algn="ctr">
                        <a:lnSpc>
                          <a:spcPts val="875"/>
                        </a:lnSpc>
                        <a:spcBef>
                          <a:spcPts val="254"/>
                        </a:spcBef>
                      </a:pP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3 900,0</a:t>
                      </a:r>
                      <a:endParaRPr sz="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32384" marB="0" anchor="ctr"/>
                </a:tc>
                <a:tc>
                  <a:txBody>
                    <a:bodyPr/>
                    <a:lstStyle/>
                    <a:p>
                      <a:pPr marL="0" marR="153035" algn="ctr">
                        <a:lnSpc>
                          <a:spcPts val="875"/>
                        </a:lnSpc>
                        <a:spcBef>
                          <a:spcPts val="254"/>
                        </a:spcBef>
                      </a:pP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3 400,0</a:t>
                      </a:r>
                      <a:endParaRPr sz="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32384" marB="0" anchor="ctr"/>
                </a:tc>
                <a:tc>
                  <a:txBody>
                    <a:bodyPr/>
                    <a:lstStyle/>
                    <a:p>
                      <a:pPr marL="0" marR="153035" algn="ctr">
                        <a:lnSpc>
                          <a:spcPts val="875"/>
                        </a:lnSpc>
                        <a:spcBef>
                          <a:spcPts val="254"/>
                        </a:spcBef>
                      </a:pP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3 400,0</a:t>
                      </a:r>
                      <a:endParaRPr sz="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32384" marB="0" anchor="ctr"/>
                </a:tc>
                <a:tc>
                  <a:txBody>
                    <a:bodyPr/>
                    <a:lstStyle/>
                    <a:p>
                      <a:pPr marL="0" marR="153035" algn="ctr">
                        <a:lnSpc>
                          <a:spcPts val="875"/>
                        </a:lnSpc>
                        <a:spcBef>
                          <a:spcPts val="254"/>
                        </a:spcBef>
                      </a:pP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3 400,0</a:t>
                      </a:r>
                      <a:endParaRPr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32384" marB="0" anchor="ctr"/>
                </a:tc>
                <a:tc>
                  <a:txBody>
                    <a:bodyPr/>
                    <a:lstStyle/>
                    <a:p>
                      <a:pPr marL="0" marR="153035" algn="ctr">
                        <a:lnSpc>
                          <a:spcPts val="875"/>
                        </a:lnSpc>
                        <a:spcBef>
                          <a:spcPts val="254"/>
                        </a:spcBef>
                      </a:pP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87,2</a:t>
                      </a:r>
                      <a:endParaRPr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32384" marB="0" anchor="ctr"/>
                </a:tc>
                <a:tc>
                  <a:txBody>
                    <a:bodyPr/>
                    <a:lstStyle/>
                    <a:p>
                      <a:pPr marL="0" marR="153035" algn="ctr">
                        <a:lnSpc>
                          <a:spcPts val="875"/>
                        </a:lnSpc>
                        <a:spcBef>
                          <a:spcPts val="254"/>
                        </a:spcBef>
                      </a:pP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32384" marB="0" anchor="ctr"/>
                </a:tc>
                <a:tc>
                  <a:txBody>
                    <a:bodyPr/>
                    <a:lstStyle/>
                    <a:p>
                      <a:pPr marL="0" marR="153035" algn="ctr">
                        <a:lnSpc>
                          <a:spcPts val="875"/>
                        </a:lnSpc>
                        <a:spcBef>
                          <a:spcPts val="125"/>
                        </a:spcBef>
                      </a:pP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15875" marB="0" anchor="ctr"/>
                </a:tc>
              </a:tr>
              <a:tr h="1270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0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9690" marB="0"/>
                </a:tc>
                <a:tc>
                  <a:txBody>
                    <a:bodyPr/>
                    <a:lstStyle/>
                    <a:p>
                      <a:pPr marL="3175" marR="99695">
                        <a:lnSpc>
                          <a:spcPts val="960"/>
                        </a:lnSpc>
                      </a:pP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Социально-экономическое</a:t>
                      </a:r>
                      <a:r>
                        <a:rPr sz="800" spc="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</a:t>
                      </a:r>
                      <a:r>
                        <a:rPr sz="800" spc="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Ейского</a:t>
                      </a:r>
                      <a:r>
                        <a:rPr sz="800" spc="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района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53035" algn="ctr">
                        <a:lnSpc>
                          <a:spcPts val="875"/>
                        </a:lnSpc>
                      </a:pPr>
                      <a:r>
                        <a:rPr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455,4</a:t>
                      </a:r>
                      <a:endParaRPr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6985" marB="0" anchor="ctr"/>
                </a:tc>
                <a:tc>
                  <a:txBody>
                    <a:bodyPr/>
                    <a:lstStyle/>
                    <a:p>
                      <a:pPr marL="0" marR="153035" algn="ctr">
                        <a:lnSpc>
                          <a:spcPts val="875"/>
                        </a:lnSpc>
                      </a:pPr>
                      <a:r>
                        <a:rPr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380,0</a:t>
                      </a:r>
                      <a:endParaRPr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6985" marB="0" anchor="ctr"/>
                </a:tc>
                <a:tc>
                  <a:txBody>
                    <a:bodyPr/>
                    <a:lstStyle/>
                    <a:p>
                      <a:pPr marL="0" marR="153035" algn="ctr">
                        <a:lnSpc>
                          <a:spcPts val="875"/>
                        </a:lnSpc>
                      </a:pPr>
                      <a:r>
                        <a:rPr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380,0</a:t>
                      </a:r>
                      <a:endParaRPr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6985" marB="0" anchor="ctr"/>
                </a:tc>
                <a:tc>
                  <a:txBody>
                    <a:bodyPr/>
                    <a:lstStyle/>
                    <a:p>
                      <a:pPr marL="0" marR="153035" algn="ctr">
                        <a:lnSpc>
                          <a:spcPts val="875"/>
                        </a:lnSpc>
                      </a:pPr>
                      <a:r>
                        <a:rPr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380,0</a:t>
                      </a:r>
                      <a:endParaRPr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6985" marB="0" anchor="ctr"/>
                </a:tc>
                <a:tc>
                  <a:txBody>
                    <a:bodyPr/>
                    <a:lstStyle/>
                    <a:p>
                      <a:pPr marL="0" marR="153035" algn="ctr">
                        <a:lnSpc>
                          <a:spcPts val="875"/>
                        </a:lnSpc>
                      </a:pPr>
                      <a:r>
                        <a:rPr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94,8</a:t>
                      </a:r>
                      <a:endParaRPr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6985" marB="0" anchor="ctr"/>
                </a:tc>
                <a:tc>
                  <a:txBody>
                    <a:bodyPr/>
                    <a:lstStyle/>
                    <a:p>
                      <a:pPr marL="0" marR="153035" algn="ctr">
                        <a:lnSpc>
                          <a:spcPts val="875"/>
                        </a:lnSpc>
                      </a:pPr>
                      <a:r>
                        <a:rPr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6985" marB="0" anchor="ctr"/>
                </a:tc>
                <a:tc>
                  <a:txBody>
                    <a:bodyPr/>
                    <a:lstStyle/>
                    <a:p>
                      <a:pPr marL="0" marR="153035" algn="ctr">
                        <a:lnSpc>
                          <a:spcPts val="875"/>
                        </a:lnSpc>
                        <a:spcBef>
                          <a:spcPts val="480"/>
                        </a:spcBef>
                      </a:pP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60960" marB="0" anchor="ctr"/>
                </a:tc>
              </a:tr>
              <a:tr h="152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0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415" marB="0"/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Информатизация</a:t>
                      </a:r>
                      <a:r>
                        <a:rPr sz="800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Ейского</a:t>
                      </a:r>
                      <a:r>
                        <a:rPr sz="800" spc="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района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415" marB="0"/>
                </a:tc>
                <a:tc>
                  <a:txBody>
                    <a:bodyPr/>
                    <a:lstStyle/>
                    <a:p>
                      <a:pPr marL="0" marR="153035" algn="ctr">
                        <a:lnSpc>
                          <a:spcPts val="875"/>
                        </a:lnSpc>
                        <a:spcBef>
                          <a:spcPts val="330"/>
                        </a:spcBef>
                      </a:pP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3 590,0</a:t>
                      </a:r>
                      <a:endParaRPr sz="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1910" marB="0" anchor="ctr"/>
                </a:tc>
                <a:tc>
                  <a:txBody>
                    <a:bodyPr/>
                    <a:lstStyle/>
                    <a:p>
                      <a:pPr marL="0" marR="153035" algn="ctr">
                        <a:lnSpc>
                          <a:spcPts val="875"/>
                        </a:lnSpc>
                        <a:spcBef>
                          <a:spcPts val="330"/>
                        </a:spcBef>
                      </a:pP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2 240,0</a:t>
                      </a:r>
                      <a:endParaRPr sz="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1910" marB="0" anchor="ctr"/>
                </a:tc>
                <a:tc>
                  <a:txBody>
                    <a:bodyPr/>
                    <a:lstStyle/>
                    <a:p>
                      <a:pPr marL="0" marR="153035" algn="ctr">
                        <a:lnSpc>
                          <a:spcPts val="875"/>
                        </a:lnSpc>
                        <a:spcBef>
                          <a:spcPts val="330"/>
                        </a:spcBef>
                      </a:pP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2 240,0</a:t>
                      </a:r>
                      <a:endParaRPr sz="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1910" marB="0" anchor="ctr"/>
                </a:tc>
                <a:tc>
                  <a:txBody>
                    <a:bodyPr/>
                    <a:lstStyle/>
                    <a:p>
                      <a:pPr marL="0" marR="153035" algn="ctr">
                        <a:lnSpc>
                          <a:spcPts val="875"/>
                        </a:lnSpc>
                        <a:spcBef>
                          <a:spcPts val="330"/>
                        </a:spcBef>
                      </a:pP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2 240,0</a:t>
                      </a:r>
                      <a:endParaRPr sz="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1910" marB="0" anchor="ctr"/>
                </a:tc>
                <a:tc>
                  <a:txBody>
                    <a:bodyPr/>
                    <a:lstStyle/>
                    <a:p>
                      <a:pPr marL="0" marR="153035" algn="ctr">
                        <a:lnSpc>
                          <a:spcPts val="875"/>
                        </a:lnSpc>
                        <a:spcBef>
                          <a:spcPts val="330"/>
                        </a:spcBef>
                      </a:pP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62,4</a:t>
                      </a:r>
                      <a:endParaRPr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1910" marB="0" anchor="ctr"/>
                </a:tc>
                <a:tc>
                  <a:txBody>
                    <a:bodyPr/>
                    <a:lstStyle/>
                    <a:p>
                      <a:pPr marL="0" marR="153035" algn="ctr">
                        <a:lnSpc>
                          <a:spcPts val="875"/>
                        </a:lnSpc>
                        <a:spcBef>
                          <a:spcPts val="330"/>
                        </a:spcBef>
                      </a:pP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1910" marB="0" anchor="ctr"/>
                </a:tc>
                <a:tc>
                  <a:txBody>
                    <a:bodyPr/>
                    <a:lstStyle/>
                    <a:p>
                      <a:pPr marL="0" marR="153035" algn="ctr">
                        <a:lnSpc>
                          <a:spcPts val="875"/>
                        </a:lnSpc>
                        <a:spcBef>
                          <a:spcPts val="160"/>
                        </a:spcBef>
                      </a:pP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20320" marB="0" anchor="ctr"/>
                </a:tc>
              </a:tr>
              <a:tr h="3771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L="3175">
                        <a:lnSpc>
                          <a:spcPts val="955"/>
                        </a:lnSpc>
                      </a:pP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</a:t>
                      </a:r>
                      <a:r>
                        <a:rPr sz="800" spc="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(создание)</a:t>
                      </a:r>
                      <a:r>
                        <a:rPr sz="800" spc="7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объектов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175">
                        <a:lnSpc>
                          <a:spcPct val="100000"/>
                        </a:lnSpc>
                      </a:pP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государственной</a:t>
                      </a:r>
                      <a:r>
                        <a:rPr sz="800" spc="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800" spc="6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муниципальной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175">
                        <a:lnSpc>
                          <a:spcPts val="894"/>
                        </a:lnSpc>
                      </a:pP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собственности</a:t>
                      </a:r>
                      <a:r>
                        <a:rPr sz="8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sz="800" spc="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Ейском</a:t>
                      </a:r>
                      <a:r>
                        <a:rPr sz="8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районе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53035" algn="ctr">
                        <a:lnSpc>
                          <a:spcPts val="875"/>
                        </a:lnSpc>
                        <a:spcBef>
                          <a:spcPts val="5"/>
                        </a:spcBef>
                      </a:pPr>
                      <a:r>
                        <a:rPr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276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816,1</a:t>
                      </a:r>
                      <a:endParaRPr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53035" algn="ctr">
                        <a:lnSpc>
                          <a:spcPts val="875"/>
                        </a:lnSpc>
                        <a:spcBef>
                          <a:spcPts val="5"/>
                        </a:spcBef>
                      </a:pPr>
                      <a:r>
                        <a:rPr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577,3</a:t>
                      </a:r>
                      <a:endParaRPr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53035" algn="ctr">
                        <a:lnSpc>
                          <a:spcPts val="875"/>
                        </a:lnSpc>
                        <a:spcBef>
                          <a:spcPts val="5"/>
                        </a:spcBef>
                      </a:pPr>
                      <a:r>
                        <a:rPr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</a:t>
                      </a:r>
                      <a:endParaRPr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53035" algn="ctr">
                        <a:lnSpc>
                          <a:spcPts val="875"/>
                        </a:lnSpc>
                        <a:spcBef>
                          <a:spcPts val="5"/>
                        </a:spcBef>
                      </a:pPr>
                      <a:r>
                        <a:rPr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</a:t>
                      </a:r>
                      <a:endParaRPr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53035" algn="ctr">
                        <a:lnSpc>
                          <a:spcPts val="875"/>
                        </a:lnSpc>
                        <a:spcBef>
                          <a:spcPts val="5"/>
                        </a:spcBef>
                      </a:pPr>
                      <a:r>
                        <a:rPr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7,4</a:t>
                      </a:r>
                      <a:endParaRPr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53035" algn="ctr">
                        <a:lnSpc>
                          <a:spcPts val="875"/>
                        </a:lnSpc>
                        <a:spcBef>
                          <a:spcPts val="5"/>
                        </a:spcBef>
                      </a:pPr>
                      <a:r>
                        <a:rPr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53035" algn="ctr">
                        <a:lnSpc>
                          <a:spcPts val="875"/>
                        </a:lnSpc>
                      </a:pPr>
                      <a:r>
                        <a:rPr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88596">
                <a:tc gridSpan="2">
                  <a:txBody>
                    <a:bodyPr/>
                    <a:lstStyle/>
                    <a:p>
                      <a:pPr marL="594360">
                        <a:lnSpc>
                          <a:spcPts val="890"/>
                        </a:lnSpc>
                      </a:pP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Непрограммные</a:t>
                      </a:r>
                      <a:r>
                        <a:rPr sz="800" spc="7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53035" algn="ctr">
                        <a:lnSpc>
                          <a:spcPts val="875"/>
                        </a:lnSpc>
                        <a:spcBef>
                          <a:spcPts val="15"/>
                        </a:spcBef>
                      </a:pP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368 757,7</a:t>
                      </a:r>
                      <a:endParaRPr sz="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1905" marB="0" anchor="ctr"/>
                </a:tc>
                <a:tc>
                  <a:txBody>
                    <a:bodyPr/>
                    <a:lstStyle/>
                    <a:p>
                      <a:pPr marL="0" marR="153035" algn="ctr">
                        <a:lnSpc>
                          <a:spcPts val="875"/>
                        </a:lnSpc>
                        <a:spcBef>
                          <a:spcPts val="15"/>
                        </a:spcBef>
                      </a:pP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266 668,3</a:t>
                      </a:r>
                      <a:endParaRPr sz="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1905" marB="0" anchor="ctr"/>
                </a:tc>
                <a:tc>
                  <a:txBody>
                    <a:bodyPr/>
                    <a:lstStyle/>
                    <a:p>
                      <a:pPr marL="0" marR="153035" algn="ctr">
                        <a:lnSpc>
                          <a:spcPts val="875"/>
                        </a:lnSpc>
                        <a:spcBef>
                          <a:spcPts val="15"/>
                        </a:spcBef>
                      </a:pP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234 964,3</a:t>
                      </a:r>
                      <a:endParaRPr sz="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1905" marB="0" anchor="ctr"/>
                </a:tc>
                <a:tc>
                  <a:txBody>
                    <a:bodyPr/>
                    <a:lstStyle/>
                    <a:p>
                      <a:pPr marL="0" marR="153035" algn="ctr">
                        <a:lnSpc>
                          <a:spcPts val="875"/>
                        </a:lnSpc>
                        <a:spcBef>
                          <a:spcPts val="15"/>
                        </a:spcBef>
                      </a:pP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244 964,3</a:t>
                      </a:r>
                      <a:endParaRPr sz="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1905" marB="0" anchor="ctr"/>
                </a:tc>
                <a:tc>
                  <a:txBody>
                    <a:bodyPr/>
                    <a:lstStyle/>
                    <a:p>
                      <a:pPr marL="0" marR="153035" algn="ctr">
                        <a:lnSpc>
                          <a:spcPts val="875"/>
                        </a:lnSpc>
                        <a:spcBef>
                          <a:spcPts val="15"/>
                        </a:spcBef>
                      </a:pP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72,3</a:t>
                      </a:r>
                      <a:endParaRPr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1905" marB="0" anchor="ctr"/>
                </a:tc>
                <a:tc>
                  <a:txBody>
                    <a:bodyPr/>
                    <a:lstStyle/>
                    <a:p>
                      <a:pPr marL="0" marR="153035" algn="ctr">
                        <a:lnSpc>
                          <a:spcPts val="875"/>
                        </a:lnSpc>
                        <a:spcBef>
                          <a:spcPts val="15"/>
                        </a:spcBef>
                      </a:pP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99,4</a:t>
                      </a:r>
                      <a:endParaRPr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1905" marB="0" anchor="ctr"/>
                </a:tc>
                <a:tc>
                  <a:txBody>
                    <a:bodyPr/>
                    <a:lstStyle/>
                    <a:p>
                      <a:pPr marL="0" marR="153035" algn="ctr">
                        <a:lnSpc>
                          <a:spcPts val="875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104,3</a:t>
                      </a:r>
                      <a:endParaRPr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635" marB="0" anchor="ctr"/>
                </a:tc>
              </a:tr>
              <a:tr h="259080">
                <a:tc gridSpan="2">
                  <a:txBody>
                    <a:bodyPr/>
                    <a:lstStyle/>
                    <a:p>
                      <a:pPr marL="437515">
                        <a:lnSpc>
                          <a:spcPts val="869"/>
                        </a:lnSpc>
                        <a:spcBef>
                          <a:spcPts val="285"/>
                        </a:spcBef>
                      </a:pP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</a:t>
                      </a:r>
                      <a:r>
                        <a:rPr sz="8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утвержденные</a:t>
                      </a:r>
                      <a:r>
                        <a:rPr sz="800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53035" algn="ctr">
                        <a:lnSpc>
                          <a:spcPts val="875"/>
                        </a:lnSpc>
                        <a:spcBef>
                          <a:spcPts val="285"/>
                        </a:spcBef>
                      </a:pP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0" anchor="ctr"/>
                </a:tc>
                <a:tc>
                  <a:txBody>
                    <a:bodyPr/>
                    <a:lstStyle/>
                    <a:p>
                      <a:pPr marL="0" marR="153035" algn="ctr">
                        <a:lnSpc>
                          <a:spcPts val="875"/>
                        </a:lnSpc>
                        <a:spcBef>
                          <a:spcPts val="285"/>
                        </a:spcBef>
                      </a:pP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sz="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0" anchor="ctr"/>
                </a:tc>
                <a:tc>
                  <a:txBody>
                    <a:bodyPr/>
                    <a:lstStyle/>
                    <a:p>
                      <a:pPr marL="0" marR="153035" algn="ctr">
                        <a:lnSpc>
                          <a:spcPts val="875"/>
                        </a:lnSpc>
                        <a:spcBef>
                          <a:spcPts val="285"/>
                        </a:spcBef>
                      </a:pP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48 000,0</a:t>
                      </a:r>
                      <a:endParaRPr sz="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0" anchor="ctr"/>
                </a:tc>
                <a:tc>
                  <a:txBody>
                    <a:bodyPr/>
                    <a:lstStyle/>
                    <a:p>
                      <a:pPr marL="0" marR="153035" algn="ctr">
                        <a:lnSpc>
                          <a:spcPts val="875"/>
                        </a:lnSpc>
                        <a:spcBef>
                          <a:spcPts val="285"/>
                        </a:spcBef>
                      </a:pP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94 000,0</a:t>
                      </a:r>
                      <a:endParaRPr sz="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0" anchor="ctr"/>
                </a:tc>
                <a:tc>
                  <a:txBody>
                    <a:bodyPr/>
                    <a:lstStyle/>
                    <a:p>
                      <a:pPr marL="0" marR="153035" algn="ctr">
                        <a:lnSpc>
                          <a:spcPts val="875"/>
                        </a:lnSpc>
                        <a:spcBef>
                          <a:spcPts val="285"/>
                        </a:spcBef>
                      </a:pP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sz="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0" anchor="ctr"/>
                </a:tc>
                <a:tc>
                  <a:txBody>
                    <a:bodyPr/>
                    <a:lstStyle/>
                    <a:p>
                      <a:pPr marL="0" marR="153035" algn="ctr">
                        <a:lnSpc>
                          <a:spcPts val="875"/>
                        </a:lnSpc>
                        <a:spcBef>
                          <a:spcPts val="285"/>
                        </a:spcBef>
                      </a:pP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0" anchor="ctr"/>
                </a:tc>
                <a:tc>
                  <a:txBody>
                    <a:bodyPr/>
                    <a:lstStyle/>
                    <a:p>
                      <a:pPr marL="0" marR="153035" algn="ctr">
                        <a:lnSpc>
                          <a:spcPts val="875"/>
                        </a:lnSpc>
                        <a:spcBef>
                          <a:spcPts val="285"/>
                        </a:spcBef>
                      </a:pP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0" anchor="ctr"/>
                </a:tc>
              </a:tr>
            </a:tbl>
          </a:graphicData>
        </a:graphic>
      </p:graphicFrame>
      <p:sp>
        <p:nvSpPr>
          <p:cNvPr id="5" name="object 20"/>
          <p:cNvSpPr txBox="1"/>
          <p:nvPr/>
        </p:nvSpPr>
        <p:spPr>
          <a:xfrm>
            <a:off x="274421" y="4705350"/>
            <a:ext cx="8717179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" algn="l">
              <a:lnSpc>
                <a:spcPts val="1630"/>
              </a:lnSpc>
            </a:pPr>
            <a:r>
              <a:rPr sz="1800" spc="-10" dirty="0">
                <a:latin typeface="Trebuchet MS"/>
                <a:cs typeface="Trebuchet MS"/>
              </a:rPr>
              <a:t>*</a:t>
            </a:r>
            <a:r>
              <a:rPr sz="1800" spc="-305" dirty="0">
                <a:latin typeface="Trebuchet MS"/>
                <a:cs typeface="Trebuchet MS"/>
              </a:rPr>
              <a:t> </a:t>
            </a:r>
            <a:r>
              <a:rPr sz="800" dirty="0">
                <a:latin typeface="Times New Roman"/>
                <a:cs typeface="Times New Roman"/>
              </a:rPr>
              <a:t>Показатели</a:t>
            </a:r>
            <a:r>
              <a:rPr sz="800" spc="-2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в</a:t>
            </a:r>
            <a:r>
              <a:rPr sz="800" spc="-15" dirty="0">
                <a:latin typeface="Times New Roman"/>
                <a:cs typeface="Times New Roman"/>
              </a:rPr>
              <a:t> </a:t>
            </a:r>
            <a:r>
              <a:rPr sz="800" spc="-10" dirty="0">
                <a:latin typeface="Times New Roman"/>
                <a:cs typeface="Times New Roman"/>
              </a:rPr>
              <a:t>соответствии</a:t>
            </a:r>
            <a:r>
              <a:rPr sz="800" spc="2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с</a:t>
            </a:r>
            <a:r>
              <a:rPr sz="800" spc="-2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решением</a:t>
            </a:r>
            <a:r>
              <a:rPr sz="800" spc="1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Совета</a:t>
            </a:r>
            <a:r>
              <a:rPr sz="800" spc="-5" dirty="0">
                <a:latin typeface="Times New Roman"/>
                <a:cs typeface="Times New Roman"/>
              </a:rPr>
              <a:t> </a:t>
            </a:r>
            <a:r>
              <a:rPr sz="800" spc="-10" dirty="0">
                <a:latin typeface="Times New Roman"/>
                <a:cs typeface="Times New Roman"/>
              </a:rPr>
              <a:t>муниципального</a:t>
            </a:r>
            <a:r>
              <a:rPr sz="800" spc="3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образования</a:t>
            </a:r>
            <a:r>
              <a:rPr sz="800" spc="3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Ейский</a:t>
            </a:r>
            <a:r>
              <a:rPr sz="800" spc="1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район</a:t>
            </a:r>
            <a:r>
              <a:rPr sz="800" spc="-2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от</a:t>
            </a:r>
            <a:r>
              <a:rPr sz="800" spc="-3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26.09.2025</a:t>
            </a:r>
            <a:r>
              <a:rPr sz="800" spc="-5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года</a:t>
            </a:r>
            <a:r>
              <a:rPr sz="800" spc="-2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№</a:t>
            </a:r>
            <a:r>
              <a:rPr sz="800" spc="-3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225</a:t>
            </a:r>
            <a:r>
              <a:rPr sz="800" spc="-3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«О</a:t>
            </a:r>
            <a:r>
              <a:rPr sz="800" spc="44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внесении</a:t>
            </a:r>
            <a:r>
              <a:rPr sz="800" spc="470" dirty="0">
                <a:latin typeface="Times New Roman"/>
                <a:cs typeface="Times New Roman"/>
              </a:rPr>
              <a:t> </a:t>
            </a:r>
            <a:r>
              <a:rPr sz="800" dirty="0" err="1">
                <a:latin typeface="Times New Roman"/>
                <a:cs typeface="Times New Roman"/>
              </a:rPr>
              <a:t>изменений</a:t>
            </a:r>
            <a:r>
              <a:rPr sz="800" spc="470" dirty="0">
                <a:latin typeface="Times New Roman"/>
                <a:cs typeface="Times New Roman"/>
              </a:rPr>
              <a:t> </a:t>
            </a:r>
            <a:r>
              <a:rPr sz="800" spc="-50" dirty="0" smtClean="0">
                <a:latin typeface="Times New Roman"/>
                <a:cs typeface="Times New Roman"/>
              </a:rPr>
              <a:t>в</a:t>
            </a:r>
            <a:r>
              <a:rPr lang="ru-RU" sz="800" spc="-50" dirty="0" smtClean="0">
                <a:latin typeface="Times New Roman"/>
                <a:cs typeface="Times New Roman"/>
              </a:rPr>
              <a:t>  </a:t>
            </a:r>
            <a:r>
              <a:rPr sz="800" dirty="0" err="1" smtClean="0">
                <a:latin typeface="Times New Roman"/>
                <a:cs typeface="Times New Roman"/>
              </a:rPr>
              <a:t>решение</a:t>
            </a:r>
            <a:r>
              <a:rPr sz="800" spc="450" dirty="0" smtClean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Совета</a:t>
            </a:r>
            <a:r>
              <a:rPr sz="800" spc="-10" dirty="0">
                <a:latin typeface="Times New Roman"/>
                <a:cs typeface="Times New Roman"/>
              </a:rPr>
              <a:t> муниципального</a:t>
            </a:r>
            <a:r>
              <a:rPr sz="800" spc="1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образования</a:t>
            </a:r>
            <a:r>
              <a:rPr sz="800" spc="3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Ейский</a:t>
            </a:r>
            <a:r>
              <a:rPr sz="800" spc="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район</a:t>
            </a:r>
            <a:r>
              <a:rPr sz="800" spc="-1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от</a:t>
            </a:r>
            <a:r>
              <a:rPr sz="800" spc="-3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6</a:t>
            </a:r>
            <a:r>
              <a:rPr sz="800" spc="-3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декабря</a:t>
            </a:r>
            <a:r>
              <a:rPr sz="800" spc="-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2024</a:t>
            </a:r>
            <a:r>
              <a:rPr sz="800" spc="-3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года</a:t>
            </a:r>
            <a:r>
              <a:rPr sz="800" spc="-2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№</a:t>
            </a:r>
            <a:r>
              <a:rPr sz="800" spc="-3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168</a:t>
            </a:r>
            <a:r>
              <a:rPr sz="800" spc="-3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«О</a:t>
            </a:r>
            <a:r>
              <a:rPr sz="800" spc="-1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районном бюджете</a:t>
            </a:r>
            <a:r>
              <a:rPr sz="800" spc="1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на</a:t>
            </a:r>
            <a:r>
              <a:rPr sz="800" spc="-1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2025</a:t>
            </a:r>
            <a:r>
              <a:rPr sz="800" spc="-4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год</a:t>
            </a:r>
            <a:r>
              <a:rPr sz="800" spc="-2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и</a:t>
            </a:r>
            <a:r>
              <a:rPr sz="800" spc="19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на</a:t>
            </a:r>
            <a:r>
              <a:rPr sz="800" spc="-1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плановый</a:t>
            </a:r>
            <a:r>
              <a:rPr sz="800" spc="22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период</a:t>
            </a:r>
            <a:r>
              <a:rPr sz="800" spc="-10" dirty="0">
                <a:latin typeface="Times New Roman"/>
                <a:cs typeface="Times New Roman"/>
              </a:rPr>
              <a:t> </a:t>
            </a:r>
            <a:r>
              <a:rPr sz="800" spc="-20" dirty="0">
                <a:latin typeface="Times New Roman"/>
                <a:cs typeface="Times New Roman"/>
              </a:rPr>
              <a:t>2026</a:t>
            </a:r>
            <a:r>
              <a:rPr sz="800" spc="50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и</a:t>
            </a:r>
            <a:r>
              <a:rPr sz="800" spc="-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2027</a:t>
            </a:r>
            <a:r>
              <a:rPr sz="800" spc="-25" dirty="0">
                <a:latin typeface="Times New Roman"/>
                <a:cs typeface="Times New Roman"/>
              </a:rPr>
              <a:t> </a:t>
            </a:r>
            <a:r>
              <a:rPr sz="800" spc="-10" dirty="0">
                <a:latin typeface="Times New Roman"/>
                <a:cs typeface="Times New Roman"/>
              </a:rPr>
              <a:t>годов»</a:t>
            </a:r>
            <a:endParaRPr sz="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99287"/>
            <a:ext cx="8381999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АСПРЕДЕЛЕНИЕ</a:t>
            </a:r>
            <a:r>
              <a:rPr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БЮДЖЕТНЫХ</a:t>
            </a:r>
            <a:r>
              <a:rPr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АССИГНОВАНИЙ</a:t>
            </a:r>
            <a:r>
              <a:rPr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РАЗДЕЛАМ И</a:t>
            </a:r>
            <a:endParaRPr spc="-4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ПОДРАЗДЕЛАМ</a:t>
            </a:r>
            <a:r>
              <a:rPr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КЛАССИФИКАЦИИ</a:t>
            </a:r>
            <a:r>
              <a:rPr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</a:t>
            </a:r>
            <a:r>
              <a:rPr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БЮДЖЕТОВ</a:t>
            </a:r>
            <a:endParaRPr spc="-4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12860" y="820227"/>
            <a:ext cx="578739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900" b="1" dirty="0" smtClean="0">
                <a:latin typeface="Times New Roman"/>
                <a:cs typeface="Times New Roman"/>
              </a:rPr>
              <a:t>тыс. руб.</a:t>
            </a:r>
            <a:endParaRPr sz="900" b="1" dirty="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437385"/>
              </p:ext>
            </p:extLst>
          </p:nvPr>
        </p:nvGraphicFramePr>
        <p:xfrm>
          <a:off x="129272" y="1002278"/>
          <a:ext cx="8938528" cy="400787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69083"/>
                <a:gridCol w="3211645"/>
                <a:gridCol w="838200"/>
                <a:gridCol w="747781"/>
                <a:gridCol w="935116"/>
                <a:gridCol w="864945"/>
                <a:gridCol w="660530"/>
                <a:gridCol w="652141"/>
                <a:gridCol w="559087"/>
              </a:tblGrid>
              <a:tr h="169380">
                <a:tc rowSpan="2"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ФКР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8895" marB="0" anchor="ctr"/>
                </a:tc>
                <a:tc rowSpan="2">
                  <a:txBody>
                    <a:bodyPr/>
                    <a:lstStyle/>
                    <a:p>
                      <a:pPr marL="111125" algn="l">
                        <a:lnSpc>
                          <a:spcPct val="100000"/>
                        </a:lnSpc>
                        <a:spcBef>
                          <a:spcPts val="385"/>
                        </a:spcBef>
                        <a:tabLst>
                          <a:tab pos="1276985" algn="l"/>
                        </a:tabLst>
                      </a:pPr>
                      <a:r>
                        <a:rPr sz="900" spc="-1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sz="900" spc="6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показателя</a:t>
                      </a:r>
                      <a:r>
                        <a:rPr lang="ru-RU" sz="900" spc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sz="9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sz="90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подраздел)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8895" marB="0" anchor="ctr"/>
                </a:tc>
                <a:tc rowSpan="2">
                  <a:txBody>
                    <a:bodyPr/>
                    <a:lstStyle/>
                    <a:p>
                      <a:pPr marL="28511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sz="9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год*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8895" marB="0" anchor="ctr"/>
                </a:tc>
                <a:tc rowSpan="2">
                  <a:txBody>
                    <a:bodyPr/>
                    <a:lstStyle/>
                    <a:p>
                      <a:pPr marL="30543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r>
                        <a:rPr sz="9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8895" marB="0" anchor="ctr"/>
                </a:tc>
                <a:tc gridSpan="2">
                  <a:txBody>
                    <a:bodyPr/>
                    <a:lstStyle/>
                    <a:p>
                      <a:pPr marL="380365" algn="ctr">
                        <a:lnSpc>
                          <a:spcPts val="750"/>
                        </a:lnSpc>
                      </a:pPr>
                      <a:r>
                        <a:rPr sz="900" spc="-1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</a:t>
                      </a:r>
                      <a:r>
                        <a:rPr lang="ru-RU" sz="9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71120">
                        <a:lnSpc>
                          <a:spcPts val="75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206375" algn="ctr">
                        <a:lnSpc>
                          <a:spcPts val="750"/>
                        </a:lnSpc>
                      </a:pPr>
                      <a:r>
                        <a:rPr sz="900" spc="-1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</a:t>
                      </a:r>
                      <a:r>
                        <a:rPr lang="ru-RU" sz="9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%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43180">
                        <a:lnSpc>
                          <a:spcPts val="75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8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88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88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88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88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7485" marR="48895" algn="ctr">
                        <a:lnSpc>
                          <a:spcPts val="750"/>
                        </a:lnSpc>
                      </a:pPr>
                      <a:r>
                        <a:rPr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r>
                        <a:rPr sz="900" spc="-1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88595" algn="ctr">
                        <a:lnSpc>
                          <a:spcPts val="750"/>
                        </a:lnSpc>
                      </a:pPr>
                      <a:r>
                        <a:rPr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</a:t>
                      </a:r>
                      <a:r>
                        <a:rPr sz="900" spc="-1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2069" marR="39370" algn="ctr">
                        <a:lnSpc>
                          <a:spcPts val="750"/>
                        </a:lnSpc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r>
                        <a:rPr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ru-RU" sz="9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2069" marR="39370" algn="ctr">
                        <a:lnSpc>
                          <a:spcPts val="750"/>
                        </a:lnSpc>
                      </a:pPr>
                      <a:r>
                        <a:rPr sz="9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1120" algn="ctr">
                        <a:lnSpc>
                          <a:spcPts val="750"/>
                        </a:lnSpc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r>
                        <a:rPr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ru-RU" sz="9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120" algn="ctr">
                        <a:lnSpc>
                          <a:spcPts val="750"/>
                        </a:lnSpc>
                      </a:pPr>
                      <a:r>
                        <a:rPr sz="9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750"/>
                        </a:lnSpc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</a:t>
                      </a:r>
                      <a:r>
                        <a:rPr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ru-RU" sz="9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" algn="ctr">
                        <a:lnSpc>
                          <a:spcPts val="750"/>
                        </a:lnSpc>
                      </a:pPr>
                      <a:r>
                        <a:rPr sz="9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98880">
                <a:tc>
                  <a:txBody>
                    <a:bodyPr/>
                    <a:lstStyle/>
                    <a:p>
                      <a:pPr algn="ctr">
                        <a:lnSpc>
                          <a:spcPts val="750"/>
                        </a:lnSpc>
                      </a:pPr>
                      <a:r>
                        <a:rPr sz="7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750"/>
                        </a:lnSpc>
                      </a:pP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</a:t>
                      </a:r>
                      <a:r>
                        <a:rPr sz="700" spc="114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399 428,1</a:t>
                      </a:r>
                      <a:endParaRPr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356 547,5</a:t>
                      </a:r>
                      <a:endParaRPr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marR="4889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321 677,5</a:t>
                      </a:r>
                      <a:endParaRPr sz="7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marR="17462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331 677,5</a:t>
                      </a:r>
                      <a:endParaRPr sz="7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marR="39370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89,3</a:t>
                      </a:r>
                      <a:endParaRPr sz="7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90,2</a:t>
                      </a:r>
                      <a:endParaRPr sz="7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103,1</a:t>
                      </a:r>
                      <a:endParaRPr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98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700" spc="-2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0102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1600" marB="0" anchor="ctr"/>
                </a:tc>
                <a:tc>
                  <a:txBody>
                    <a:bodyPr/>
                    <a:lstStyle/>
                    <a:p>
                      <a:pPr marL="133985" algn="l">
                        <a:lnSpc>
                          <a:spcPts val="800"/>
                        </a:lnSpc>
                      </a:pP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</a:t>
                      </a:r>
                      <a:r>
                        <a:rPr sz="700" spc="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высшего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должностного</a:t>
                      </a: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2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лица</a:t>
                      </a:r>
                      <a:r>
                        <a:rPr lang="ru-RU" sz="700" spc="-2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субъекта</a:t>
                      </a:r>
                      <a:r>
                        <a:rPr sz="7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</a:t>
                      </a:r>
                      <a:r>
                        <a:rPr lang="ru-RU" sz="700" spc="15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Федерации</a:t>
                      </a:r>
                      <a:r>
                        <a:rPr sz="700" spc="-2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</a:t>
                      </a:r>
                      <a:r>
                        <a:rPr sz="700" spc="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50"/>
                        </a:lnSpc>
                        <a:spcBef>
                          <a:spcPts val="800"/>
                        </a:spcBef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sz="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593,1</a:t>
                      </a:r>
                      <a:endParaRPr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10160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50"/>
                        </a:lnSpc>
                        <a:spcBef>
                          <a:spcPts val="800"/>
                        </a:spcBef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3 738,9</a:t>
                      </a:r>
                      <a:endParaRPr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101600" marB="0" anchor="ctr"/>
                </a:tc>
                <a:tc>
                  <a:txBody>
                    <a:bodyPr/>
                    <a:lstStyle/>
                    <a:p>
                      <a:pPr marL="1905" marR="48895" algn="ctr">
                        <a:lnSpc>
                          <a:spcPts val="750"/>
                        </a:lnSpc>
                        <a:spcBef>
                          <a:spcPts val="800"/>
                        </a:spcBef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3 738,9</a:t>
                      </a:r>
                      <a:endParaRPr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10160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50"/>
                        </a:lnSpc>
                        <a:spcBef>
                          <a:spcPts val="800"/>
                        </a:spcBef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3 738,9</a:t>
                      </a:r>
                      <a:endParaRPr sz="7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101600" marB="0" anchor="ctr"/>
                </a:tc>
                <a:tc>
                  <a:txBody>
                    <a:bodyPr/>
                    <a:lstStyle/>
                    <a:p>
                      <a:pPr marL="1905" marR="39370" algn="ctr">
                        <a:lnSpc>
                          <a:spcPts val="750"/>
                        </a:lnSpc>
                        <a:spcBef>
                          <a:spcPts val="800"/>
                        </a:spcBef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104,1</a:t>
                      </a:r>
                      <a:endParaRPr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10160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50"/>
                        </a:lnSpc>
                        <a:spcBef>
                          <a:spcPts val="800"/>
                        </a:spcBef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10160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50"/>
                        </a:lnSpc>
                        <a:spcBef>
                          <a:spcPts val="800"/>
                        </a:spcBef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7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101600" marB="0" anchor="ctr"/>
                </a:tc>
              </a:tr>
              <a:tr h="2896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0103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2705" marB="0" anchor="ctr"/>
                </a:tc>
                <a:tc>
                  <a:txBody>
                    <a:bodyPr/>
                    <a:lstStyle/>
                    <a:p>
                      <a:pPr marL="635" algn="l">
                        <a:lnSpc>
                          <a:spcPts val="805"/>
                        </a:lnSpc>
                      </a:pPr>
                      <a:r>
                        <a:rPr sz="700" spc="-1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</a:t>
                      </a:r>
                      <a:r>
                        <a:rPr sz="700" spc="7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законодательных</a:t>
                      </a:r>
                      <a:r>
                        <a:rPr lang="ru-RU" sz="7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sz="700" spc="-1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представительных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sz="700" spc="7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органов</a:t>
                      </a:r>
                      <a:r>
                        <a:rPr sz="700" spc="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государственной</a:t>
                      </a:r>
                      <a:r>
                        <a:rPr sz="700" spc="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власти</a:t>
                      </a:r>
                      <a:r>
                        <a:rPr sz="700" spc="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700" spc="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представительных</a:t>
                      </a:r>
                      <a:r>
                        <a:rPr sz="7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органов</a:t>
                      </a:r>
                      <a:r>
                        <a:rPr sz="7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муниципальных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790"/>
                        </a:lnSpc>
                      </a:pP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образований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50"/>
                        </a:lnSpc>
                      </a:pPr>
                      <a:r>
                        <a:rPr sz="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866,4</a:t>
                      </a:r>
                      <a:endParaRPr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52705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50"/>
                        </a:lnSpc>
                      </a:pPr>
                      <a:r>
                        <a:rPr sz="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248,1</a:t>
                      </a:r>
                      <a:endParaRPr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52705" marB="0" anchor="ctr"/>
                </a:tc>
                <a:tc>
                  <a:txBody>
                    <a:bodyPr/>
                    <a:lstStyle/>
                    <a:p>
                      <a:pPr marL="1905" marR="48895" algn="ctr">
                        <a:lnSpc>
                          <a:spcPts val="750"/>
                        </a:lnSpc>
                      </a:pPr>
                      <a:r>
                        <a:rPr sz="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248,1</a:t>
                      </a:r>
                      <a:endParaRPr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52705" marB="0" anchor="ctr"/>
                </a:tc>
                <a:tc>
                  <a:txBody>
                    <a:bodyPr/>
                    <a:lstStyle/>
                    <a:p>
                      <a:pPr marL="1905" marR="195580" algn="ctr">
                        <a:lnSpc>
                          <a:spcPts val="750"/>
                        </a:lnSpc>
                      </a:pPr>
                      <a:r>
                        <a:rPr sz="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248,1</a:t>
                      </a:r>
                      <a:endParaRPr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52705" marB="0" anchor="ctr"/>
                </a:tc>
                <a:tc>
                  <a:txBody>
                    <a:bodyPr/>
                    <a:lstStyle/>
                    <a:p>
                      <a:pPr marL="1905" marR="39370" algn="ctr">
                        <a:lnSpc>
                          <a:spcPts val="750"/>
                        </a:lnSpc>
                      </a:pPr>
                      <a:r>
                        <a:rPr sz="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94,3</a:t>
                      </a:r>
                      <a:endParaRPr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52705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50"/>
                        </a:lnSpc>
                      </a:pPr>
                      <a:r>
                        <a:rPr sz="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52705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50"/>
                        </a:lnSpc>
                      </a:pPr>
                      <a:r>
                        <a:rPr sz="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52705" marB="0" anchor="ctr"/>
                </a:tc>
              </a:tr>
              <a:tr h="2896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0104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270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</a:pP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</a:t>
                      </a:r>
                      <a:r>
                        <a:rPr sz="700" spc="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Правительства</a:t>
                      </a:r>
                      <a:r>
                        <a:rPr sz="700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</a:t>
                      </a:r>
                      <a:r>
                        <a:rPr lang="ru-RU" sz="7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Федерации</a:t>
                      </a: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sz="700" spc="-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высших</a:t>
                      </a:r>
                      <a:r>
                        <a:rPr sz="7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исполнительных</a:t>
                      </a:r>
                      <a:r>
                        <a:rPr sz="7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органов</a:t>
                      </a:r>
                      <a:r>
                        <a:rPr sz="700" spc="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государственной</a:t>
                      </a:r>
                      <a:r>
                        <a:rPr sz="700" spc="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власти</a:t>
                      </a:r>
                      <a:r>
                        <a:rPr sz="700" spc="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субъектов</a:t>
                      </a:r>
                      <a:r>
                        <a:rPr sz="7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</a:t>
                      </a:r>
                      <a:r>
                        <a:rPr sz="700" spc="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Федерации,</a:t>
                      </a:r>
                      <a:r>
                        <a:rPr sz="70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местных</a:t>
                      </a:r>
                      <a:r>
                        <a:rPr sz="7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администраций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50"/>
                        </a:lnSpc>
                        <a:spcBef>
                          <a:spcPts val="5"/>
                        </a:spcBef>
                      </a:pPr>
                      <a:r>
                        <a:rPr sz="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 </a:t>
                      </a: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191,4</a:t>
                      </a:r>
                      <a:endParaRPr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52705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50"/>
                        </a:lnSpc>
                        <a:spcBef>
                          <a:spcPts val="5"/>
                        </a:spcBef>
                      </a:pPr>
                      <a:r>
                        <a:rPr sz="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 </a:t>
                      </a: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270,0</a:t>
                      </a:r>
                      <a:endParaRPr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52705" marB="0" anchor="ctr"/>
                </a:tc>
                <a:tc>
                  <a:txBody>
                    <a:bodyPr/>
                    <a:lstStyle/>
                    <a:p>
                      <a:pPr marL="1905" marR="48895" algn="ctr">
                        <a:lnSpc>
                          <a:spcPts val="750"/>
                        </a:lnSpc>
                        <a:spcBef>
                          <a:spcPts val="5"/>
                        </a:spcBef>
                      </a:pPr>
                      <a:r>
                        <a:rPr sz="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 </a:t>
                      </a: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454,0</a:t>
                      </a:r>
                      <a:endParaRPr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52705" marB="0" anchor="ctr"/>
                </a:tc>
                <a:tc>
                  <a:txBody>
                    <a:bodyPr/>
                    <a:lstStyle/>
                    <a:p>
                      <a:pPr marL="1905" marR="173990" algn="ctr">
                        <a:lnSpc>
                          <a:spcPts val="750"/>
                        </a:lnSpc>
                        <a:spcBef>
                          <a:spcPts val="5"/>
                        </a:spcBef>
                      </a:pPr>
                      <a:r>
                        <a:rPr sz="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 </a:t>
                      </a: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454,0</a:t>
                      </a:r>
                      <a:endParaRPr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52705" marB="0" anchor="ctr"/>
                </a:tc>
                <a:tc>
                  <a:txBody>
                    <a:bodyPr/>
                    <a:lstStyle/>
                    <a:p>
                      <a:pPr marL="1905" marR="39370" algn="ctr">
                        <a:lnSpc>
                          <a:spcPts val="750"/>
                        </a:lnSpc>
                        <a:spcBef>
                          <a:spcPts val="5"/>
                        </a:spcBef>
                      </a:pPr>
                      <a:r>
                        <a:rPr sz="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103,8</a:t>
                      </a:r>
                      <a:endParaRPr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52705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50"/>
                        </a:lnSpc>
                        <a:spcBef>
                          <a:spcPts val="5"/>
                        </a:spcBef>
                      </a:pPr>
                      <a:r>
                        <a:rPr sz="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100,2</a:t>
                      </a:r>
                      <a:endParaRPr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52705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50"/>
                        </a:lnSpc>
                        <a:spcBef>
                          <a:spcPts val="5"/>
                        </a:spcBef>
                      </a:pPr>
                      <a:r>
                        <a:rPr sz="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52705" marB="0" anchor="ctr"/>
                </a:tc>
              </a:tr>
              <a:tr h="132587">
                <a:tc>
                  <a:txBody>
                    <a:bodyPr/>
                    <a:lstStyle/>
                    <a:p>
                      <a:pPr algn="ctr">
                        <a:lnSpc>
                          <a:spcPts val="750"/>
                        </a:lnSpc>
                      </a:pPr>
                      <a:r>
                        <a:rPr sz="7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0105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Судебная</a:t>
                      </a:r>
                      <a:r>
                        <a:rPr sz="7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7,8</a:t>
                      </a:r>
                      <a:endParaRPr sz="7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155,8</a:t>
                      </a:r>
                      <a:endParaRPr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marR="4889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17,7</a:t>
                      </a:r>
                      <a:endParaRPr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17,7</a:t>
                      </a:r>
                      <a:endParaRPr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marR="39370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1997,4</a:t>
                      </a:r>
                      <a:endParaRPr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11,4</a:t>
                      </a:r>
                      <a:endParaRPr sz="7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7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027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0106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5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</a:t>
                      </a:r>
                      <a:r>
                        <a:rPr sz="7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деятельности</a:t>
                      </a: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финансовых,</a:t>
                      </a:r>
                      <a:r>
                        <a:rPr sz="700" spc="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налоговых</a:t>
                      </a:r>
                      <a:r>
                        <a:rPr sz="700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700" spc="-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таможенных</a:t>
                      </a:r>
                      <a:r>
                        <a:rPr sz="700" spc="-2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органов</a:t>
                      </a:r>
                      <a:r>
                        <a:rPr sz="7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700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органов</a:t>
                      </a:r>
                      <a:r>
                        <a:rPr sz="7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финансового</a:t>
                      </a:r>
                      <a:r>
                        <a:rPr sz="700" spc="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(финансово-</a:t>
                      </a: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бюджетного)</a:t>
                      </a:r>
                      <a:r>
                        <a:rPr sz="700" spc="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надзора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50"/>
                        </a:lnSpc>
                      </a:pPr>
                      <a:r>
                        <a:rPr sz="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</a:t>
                      </a: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687,6</a:t>
                      </a:r>
                      <a:endParaRPr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50"/>
                        </a:lnSpc>
                      </a:pPr>
                      <a:r>
                        <a:rPr sz="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</a:t>
                      </a: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491,3</a:t>
                      </a:r>
                      <a:endParaRPr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marR="48895" algn="ctr">
                        <a:lnSpc>
                          <a:spcPts val="750"/>
                        </a:lnSpc>
                      </a:pPr>
                      <a:r>
                        <a:rPr sz="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</a:t>
                      </a: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125,4</a:t>
                      </a:r>
                      <a:endParaRPr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marR="195580" algn="ctr">
                        <a:lnSpc>
                          <a:spcPts val="750"/>
                        </a:lnSpc>
                      </a:pPr>
                      <a:r>
                        <a:rPr sz="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</a:t>
                      </a: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125,4</a:t>
                      </a:r>
                      <a:endParaRPr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marR="39370" algn="ctr">
                        <a:lnSpc>
                          <a:spcPts val="750"/>
                        </a:lnSpc>
                      </a:pPr>
                      <a:r>
                        <a:rPr sz="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103,9</a:t>
                      </a:r>
                      <a:endParaRPr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50"/>
                        </a:lnSpc>
                      </a:pPr>
                      <a:r>
                        <a:rPr sz="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99,2</a:t>
                      </a:r>
                      <a:endParaRPr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50"/>
                        </a:lnSpc>
                      </a:pPr>
                      <a:r>
                        <a:rPr sz="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23747">
                <a:tc>
                  <a:txBody>
                    <a:bodyPr/>
                    <a:lstStyle/>
                    <a:p>
                      <a:pPr algn="ctr">
                        <a:lnSpc>
                          <a:spcPts val="750"/>
                        </a:lnSpc>
                      </a:pPr>
                      <a:r>
                        <a:rPr sz="7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0111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</a:t>
                      </a:r>
                      <a:r>
                        <a:rPr sz="700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фонды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64 541,5</a:t>
                      </a:r>
                      <a:endParaRPr sz="7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41 200,0</a:t>
                      </a:r>
                      <a:endParaRPr sz="7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marR="4889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10 000,0</a:t>
                      </a:r>
                      <a:endParaRPr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marR="195580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20 000,0</a:t>
                      </a:r>
                      <a:endParaRPr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marR="39370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63,8</a:t>
                      </a:r>
                      <a:endParaRPr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24,3</a:t>
                      </a:r>
                      <a:endParaRPr sz="7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sz="7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32587">
                <a:tc>
                  <a:txBody>
                    <a:bodyPr/>
                    <a:lstStyle/>
                    <a:p>
                      <a:pPr algn="ctr">
                        <a:lnSpc>
                          <a:spcPts val="750"/>
                        </a:lnSpc>
                      </a:pPr>
                      <a:r>
                        <a:rPr sz="7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0113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</a:t>
                      </a:r>
                      <a:r>
                        <a:rPr sz="700" spc="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</a:t>
                      </a:r>
                      <a:r>
                        <a:rPr sz="700" spc="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168 540,3</a:t>
                      </a:r>
                      <a:endParaRPr sz="7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143 443,4</a:t>
                      </a:r>
                      <a:endParaRPr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marR="4889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140 093,4</a:t>
                      </a:r>
                      <a:endParaRPr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marR="17462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140 093,4</a:t>
                      </a:r>
                      <a:endParaRPr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marR="39370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85,1</a:t>
                      </a:r>
                      <a:endParaRPr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97,7</a:t>
                      </a:r>
                      <a:endParaRPr sz="7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7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96545">
                <a:tc>
                  <a:txBody>
                    <a:bodyPr/>
                    <a:lstStyle/>
                    <a:p>
                      <a:pPr algn="ctr">
                        <a:lnSpc>
                          <a:spcPts val="750"/>
                        </a:lnSpc>
                      </a:pPr>
                      <a:r>
                        <a:rPr sz="7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750"/>
                        </a:lnSpc>
                      </a:pP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</a:t>
                      </a:r>
                      <a:r>
                        <a:rPr sz="700" spc="8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оборона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358,5</a:t>
                      </a:r>
                      <a:endParaRPr sz="7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sz="7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marR="4889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sz="7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marR="39370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55,8</a:t>
                      </a:r>
                      <a:endParaRPr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7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7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9328">
                <a:tc>
                  <a:txBody>
                    <a:bodyPr/>
                    <a:lstStyle/>
                    <a:p>
                      <a:pPr algn="ctr">
                        <a:lnSpc>
                          <a:spcPts val="750"/>
                        </a:lnSpc>
                      </a:pPr>
                      <a:r>
                        <a:rPr sz="7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0203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Мобилизационная</a:t>
                      </a:r>
                      <a:r>
                        <a:rPr sz="7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7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вневойсковая</a:t>
                      </a:r>
                      <a:r>
                        <a:rPr sz="7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158,5</a:t>
                      </a:r>
                      <a:endParaRPr sz="7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7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marR="4889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7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marR="39370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sz="7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sz="7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96545">
                <a:tc>
                  <a:txBody>
                    <a:bodyPr/>
                    <a:lstStyle/>
                    <a:p>
                      <a:pPr algn="ctr">
                        <a:lnSpc>
                          <a:spcPts val="750"/>
                        </a:lnSpc>
                      </a:pPr>
                      <a:r>
                        <a:rPr sz="7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0204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Мобилизационная</a:t>
                      </a:r>
                      <a:r>
                        <a:rPr sz="7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</a:t>
                      </a:r>
                      <a:r>
                        <a:rPr sz="7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экономики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sz="7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sz="7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marR="4889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marR="39370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7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7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98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7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889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5"/>
                        </a:lnSpc>
                      </a:pP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</a:t>
                      </a:r>
                      <a:r>
                        <a:rPr sz="700" spc="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безопасность</a:t>
                      </a:r>
                      <a:r>
                        <a:rPr sz="700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правоохранительная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785"/>
                        </a:lnSpc>
                      </a:pP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50"/>
                        </a:lnSpc>
                        <a:spcBef>
                          <a:spcPts val="385"/>
                        </a:spcBef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72 262,4</a:t>
                      </a:r>
                      <a:endParaRPr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8895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50"/>
                        </a:lnSpc>
                        <a:spcBef>
                          <a:spcPts val="385"/>
                        </a:spcBef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63 716,0</a:t>
                      </a:r>
                      <a:endParaRPr sz="7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8895" marB="0" anchor="ctr"/>
                </a:tc>
                <a:tc>
                  <a:txBody>
                    <a:bodyPr/>
                    <a:lstStyle/>
                    <a:p>
                      <a:pPr marL="1905" marR="48895" algn="ctr">
                        <a:lnSpc>
                          <a:spcPts val="750"/>
                        </a:lnSpc>
                        <a:spcBef>
                          <a:spcPts val="385"/>
                        </a:spcBef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63 681,8</a:t>
                      </a:r>
                      <a:endParaRPr sz="7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8895" marB="0" anchor="ctr"/>
                </a:tc>
                <a:tc>
                  <a:txBody>
                    <a:bodyPr/>
                    <a:lstStyle/>
                    <a:p>
                      <a:pPr marL="1905" marR="195580" algn="ctr">
                        <a:lnSpc>
                          <a:spcPts val="750"/>
                        </a:lnSpc>
                        <a:spcBef>
                          <a:spcPts val="385"/>
                        </a:spcBef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 </a:t>
                      </a:r>
                      <a:r>
                        <a:rPr sz="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681,8</a:t>
                      </a:r>
                      <a:endParaRPr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8895" marB="0" anchor="ctr"/>
                </a:tc>
                <a:tc>
                  <a:txBody>
                    <a:bodyPr/>
                    <a:lstStyle/>
                    <a:p>
                      <a:pPr marL="1905" marR="39370" algn="ctr">
                        <a:lnSpc>
                          <a:spcPts val="750"/>
                        </a:lnSpc>
                        <a:spcBef>
                          <a:spcPts val="385"/>
                        </a:spcBef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88,2</a:t>
                      </a:r>
                      <a:endParaRPr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8895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50"/>
                        </a:lnSpc>
                        <a:spcBef>
                          <a:spcPts val="385"/>
                        </a:spcBef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8895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50"/>
                        </a:lnSpc>
                        <a:spcBef>
                          <a:spcPts val="385"/>
                        </a:spcBef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7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8895" marB="0" anchor="ctr"/>
                </a:tc>
              </a:tr>
              <a:tr h="96545">
                <a:tc>
                  <a:txBody>
                    <a:bodyPr/>
                    <a:lstStyle/>
                    <a:p>
                      <a:pPr algn="ctr">
                        <a:lnSpc>
                          <a:spcPts val="750"/>
                        </a:lnSpc>
                      </a:pPr>
                      <a:r>
                        <a:rPr sz="7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0309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750"/>
                        </a:lnSpc>
                      </a:pP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Гражданская</a:t>
                      </a:r>
                      <a:r>
                        <a:rPr sz="700" spc="5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оборона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1 741,6</a:t>
                      </a:r>
                      <a:endParaRPr sz="7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1 784,2</a:t>
                      </a:r>
                      <a:endParaRPr sz="7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marR="4889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1 750,0</a:t>
                      </a:r>
                      <a:endParaRPr sz="7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1 750,0</a:t>
                      </a:r>
                      <a:endParaRPr sz="7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marR="39370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102,4</a:t>
                      </a:r>
                      <a:endParaRPr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98,1</a:t>
                      </a:r>
                      <a:endParaRPr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7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027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0310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8745" algn="l">
                        <a:lnSpc>
                          <a:spcPts val="805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</a:t>
                      </a:r>
                      <a:r>
                        <a:rPr sz="7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населения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70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территории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</a:t>
                      </a:r>
                      <a:r>
                        <a:rPr sz="7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чрезвычайных</a:t>
                      </a:r>
                      <a:r>
                        <a:rPr lang="ru-RU" sz="7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ситуаций</a:t>
                      </a:r>
                      <a:r>
                        <a:rPr sz="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природного</a:t>
                      </a:r>
                      <a:r>
                        <a:rPr sz="7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7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техногенного</a:t>
                      </a:r>
                      <a:r>
                        <a:rPr sz="700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характера,</a:t>
                      </a:r>
                      <a:r>
                        <a:rPr sz="700" spc="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пожарная</a:t>
                      </a:r>
                      <a:r>
                        <a:rPr sz="7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безопасность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50"/>
                        </a:lnSpc>
                      </a:pPr>
                      <a:r>
                        <a:rPr sz="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</a:t>
                      </a: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507,2</a:t>
                      </a:r>
                      <a:endParaRPr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50"/>
                        </a:lnSpc>
                      </a:pPr>
                      <a:r>
                        <a:rPr sz="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</a:t>
                      </a: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281,8</a:t>
                      </a:r>
                      <a:endParaRPr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marR="48895" algn="ctr">
                        <a:lnSpc>
                          <a:spcPts val="750"/>
                        </a:lnSpc>
                      </a:pPr>
                      <a:r>
                        <a:rPr sz="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</a:t>
                      </a: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281,8</a:t>
                      </a:r>
                      <a:endParaRPr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marR="195580" algn="ctr">
                        <a:lnSpc>
                          <a:spcPts val="750"/>
                        </a:lnSpc>
                      </a:pPr>
                      <a:r>
                        <a:rPr sz="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</a:t>
                      </a: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281,8</a:t>
                      </a:r>
                      <a:endParaRPr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marR="39370" algn="ctr">
                        <a:lnSpc>
                          <a:spcPts val="750"/>
                        </a:lnSpc>
                      </a:pPr>
                      <a:r>
                        <a:rPr sz="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</a:t>
                      </a:r>
                      <a:endParaRPr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50"/>
                        </a:lnSpc>
                      </a:pPr>
                      <a:r>
                        <a:rPr sz="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50"/>
                        </a:lnSpc>
                      </a:pPr>
                      <a:r>
                        <a:rPr sz="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930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7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0314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889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1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</a:t>
                      </a:r>
                      <a:r>
                        <a:rPr sz="7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</a:t>
                      </a:r>
                      <a:r>
                        <a:rPr sz="7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sz="700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r>
                        <a:rPr sz="7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национальной</a:t>
                      </a:r>
                      <a:r>
                        <a:rPr sz="7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безопасности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78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700" spc="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правоохранительной</a:t>
                      </a:r>
                      <a:r>
                        <a:rPr sz="700" spc="9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деятельности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50"/>
                        </a:lnSpc>
                        <a:spcBef>
                          <a:spcPts val="385"/>
                        </a:spcBef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6 013,6</a:t>
                      </a:r>
                      <a:endParaRPr sz="7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8895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50"/>
                        </a:lnSpc>
                        <a:spcBef>
                          <a:spcPts val="385"/>
                        </a:spcBef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650,0</a:t>
                      </a:r>
                      <a:endParaRPr sz="7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8895" marB="0" anchor="ctr"/>
                </a:tc>
                <a:tc>
                  <a:txBody>
                    <a:bodyPr/>
                    <a:lstStyle/>
                    <a:p>
                      <a:pPr marL="1905" marR="48895" algn="ctr">
                        <a:lnSpc>
                          <a:spcPts val="750"/>
                        </a:lnSpc>
                        <a:spcBef>
                          <a:spcPts val="385"/>
                        </a:spcBef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650,0</a:t>
                      </a:r>
                      <a:endParaRPr sz="7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8895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50"/>
                        </a:lnSpc>
                        <a:spcBef>
                          <a:spcPts val="385"/>
                        </a:spcBef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650,0</a:t>
                      </a:r>
                      <a:endParaRPr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8895" marB="0" anchor="ctr"/>
                </a:tc>
                <a:tc>
                  <a:txBody>
                    <a:bodyPr/>
                    <a:lstStyle/>
                    <a:p>
                      <a:pPr marL="1905" marR="39370" algn="ctr">
                        <a:lnSpc>
                          <a:spcPts val="750"/>
                        </a:lnSpc>
                        <a:spcBef>
                          <a:spcPts val="385"/>
                        </a:spcBef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106,1</a:t>
                      </a:r>
                      <a:endParaRPr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8895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50"/>
                        </a:lnSpc>
                        <a:spcBef>
                          <a:spcPts val="385"/>
                        </a:spcBef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8895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50"/>
                        </a:lnSpc>
                        <a:spcBef>
                          <a:spcPts val="385"/>
                        </a:spcBef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7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8895" marB="0" anchor="ctr"/>
                </a:tc>
              </a:tr>
              <a:tr h="96545">
                <a:tc>
                  <a:txBody>
                    <a:bodyPr/>
                    <a:lstStyle/>
                    <a:p>
                      <a:pPr algn="ctr">
                        <a:lnSpc>
                          <a:spcPts val="750"/>
                        </a:lnSpc>
                      </a:pPr>
                      <a:r>
                        <a:rPr sz="7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750"/>
                        </a:lnSpc>
                      </a:pP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</a:t>
                      </a:r>
                      <a:r>
                        <a:rPr sz="700" spc="8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экономика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45 686,5</a:t>
                      </a:r>
                      <a:endParaRPr sz="7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48 484,6</a:t>
                      </a:r>
                      <a:endParaRPr sz="7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marR="4889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50 482,4</a:t>
                      </a:r>
                      <a:endParaRPr sz="7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marR="195580" algn="ctr">
                        <a:lnSpc>
                          <a:spcPts val="750"/>
                        </a:lnSpc>
                      </a:pPr>
                      <a:r>
                        <a:rPr sz="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50 593,6</a:t>
                      </a:r>
                      <a:endParaRPr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marR="39370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106,1</a:t>
                      </a:r>
                      <a:endParaRPr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104,1</a:t>
                      </a:r>
                      <a:endParaRPr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100,2</a:t>
                      </a:r>
                      <a:endParaRPr sz="7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96545">
                <a:tc>
                  <a:txBody>
                    <a:bodyPr/>
                    <a:lstStyle/>
                    <a:p>
                      <a:pPr algn="ctr">
                        <a:lnSpc>
                          <a:spcPts val="750"/>
                        </a:lnSpc>
                      </a:pPr>
                      <a:r>
                        <a:rPr sz="7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0405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Сельское</a:t>
                      </a:r>
                      <a:r>
                        <a:rPr sz="7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хозяйство</a:t>
                      </a:r>
                      <a:r>
                        <a:rPr sz="7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7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рыболовство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29 995,2</a:t>
                      </a:r>
                      <a:endParaRPr sz="7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30 443,7</a:t>
                      </a:r>
                      <a:endParaRPr sz="7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marR="4889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31 848,8</a:t>
                      </a:r>
                      <a:endParaRPr sz="7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marR="195580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31 848,8</a:t>
                      </a:r>
                      <a:endParaRPr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marR="39370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101,5</a:t>
                      </a:r>
                      <a:endParaRPr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104,6</a:t>
                      </a:r>
                      <a:endParaRPr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7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96545">
                <a:tc>
                  <a:txBody>
                    <a:bodyPr/>
                    <a:lstStyle/>
                    <a:p>
                      <a:pPr algn="ctr">
                        <a:lnSpc>
                          <a:spcPts val="750"/>
                        </a:lnSpc>
                      </a:pPr>
                      <a:r>
                        <a:rPr sz="7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0409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Дорожное</a:t>
                      </a:r>
                      <a:r>
                        <a:rPr sz="7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хозяйство</a:t>
                      </a:r>
                      <a:r>
                        <a:rPr sz="7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(дорожные</a:t>
                      </a:r>
                      <a:r>
                        <a:rPr sz="7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фонды)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2 410,3</a:t>
                      </a:r>
                      <a:endParaRPr sz="7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1 814,1</a:t>
                      </a:r>
                      <a:endParaRPr sz="7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marR="4889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2 406,8</a:t>
                      </a:r>
                      <a:endParaRPr sz="7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2 518,0</a:t>
                      </a:r>
                      <a:endParaRPr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marR="39370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75,3</a:t>
                      </a:r>
                      <a:endParaRPr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132,7</a:t>
                      </a:r>
                      <a:endParaRPr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104,6</a:t>
                      </a:r>
                      <a:endParaRPr sz="7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0488">
                <a:tc>
                  <a:txBody>
                    <a:bodyPr/>
                    <a:lstStyle/>
                    <a:p>
                      <a:pPr algn="ctr">
                        <a:lnSpc>
                          <a:spcPts val="750"/>
                        </a:lnSpc>
                      </a:pPr>
                      <a:r>
                        <a:rPr sz="7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0412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</a:t>
                      </a:r>
                      <a:r>
                        <a:rPr sz="7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</a:t>
                      </a:r>
                      <a:r>
                        <a:rPr sz="7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sz="700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r>
                        <a:rPr sz="7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национальной</a:t>
                      </a:r>
                      <a:r>
                        <a:rPr sz="7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экономики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13 281,0</a:t>
                      </a:r>
                      <a:endParaRPr sz="7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16 226,8</a:t>
                      </a:r>
                      <a:endParaRPr sz="7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marR="4889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16 226,8</a:t>
                      </a:r>
                      <a:endParaRPr sz="7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marR="195580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16 226,8</a:t>
                      </a:r>
                      <a:endParaRPr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marR="39370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122,2</a:t>
                      </a:r>
                      <a:endParaRPr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96545">
                <a:tc>
                  <a:txBody>
                    <a:bodyPr/>
                    <a:lstStyle/>
                    <a:p>
                      <a:pPr algn="ctr">
                        <a:lnSpc>
                          <a:spcPts val="750"/>
                        </a:lnSpc>
                      </a:pPr>
                      <a:r>
                        <a:rPr sz="7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750"/>
                        </a:lnSpc>
                      </a:pP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</a:t>
                      </a: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коммунальное</a:t>
                      </a:r>
                      <a:r>
                        <a:rPr sz="700" spc="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хозяйство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389 878,6</a:t>
                      </a:r>
                      <a:endParaRPr sz="7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48 852,0</a:t>
                      </a:r>
                      <a:endParaRPr sz="7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marR="4889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238 766,0</a:t>
                      </a:r>
                      <a:endParaRPr sz="7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marR="195580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44 015,9</a:t>
                      </a:r>
                      <a:endParaRPr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marR="39370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12,5</a:t>
                      </a:r>
                      <a:endParaRPr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488,8</a:t>
                      </a:r>
                      <a:endParaRPr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18,4</a:t>
                      </a:r>
                      <a:endParaRPr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0488">
                <a:tc>
                  <a:txBody>
                    <a:bodyPr/>
                    <a:lstStyle/>
                    <a:p>
                      <a:pPr algn="ctr">
                        <a:lnSpc>
                          <a:spcPts val="750"/>
                        </a:lnSpc>
                      </a:pPr>
                      <a:r>
                        <a:rPr sz="7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0501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</a:t>
                      </a:r>
                      <a:r>
                        <a:rPr sz="7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хозяйство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317,2</a:t>
                      </a:r>
                      <a:endParaRPr sz="7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320,0</a:t>
                      </a:r>
                      <a:endParaRPr sz="7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marR="4889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320,0</a:t>
                      </a:r>
                      <a:endParaRPr sz="7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320,0</a:t>
                      </a:r>
                      <a:endParaRPr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marR="39370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100,9</a:t>
                      </a:r>
                      <a:endParaRPr sz="7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32587">
                <a:tc>
                  <a:txBody>
                    <a:bodyPr/>
                    <a:lstStyle/>
                    <a:p>
                      <a:pPr algn="ctr">
                        <a:lnSpc>
                          <a:spcPts val="750"/>
                        </a:lnSpc>
                      </a:pPr>
                      <a:r>
                        <a:rPr sz="7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0502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Коммунальное</a:t>
                      </a:r>
                      <a:r>
                        <a:rPr sz="700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хозяйство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367 115,6</a:t>
                      </a:r>
                      <a:endParaRPr sz="7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25 077,3</a:t>
                      </a:r>
                      <a:endParaRPr sz="7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marR="4889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215 025,8</a:t>
                      </a:r>
                      <a:endParaRPr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marR="195580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20 275,7</a:t>
                      </a:r>
                      <a:endParaRPr sz="7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marR="39370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6,8</a:t>
                      </a:r>
                      <a:endParaRPr sz="7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857,5</a:t>
                      </a:r>
                      <a:endParaRPr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9,4</a:t>
                      </a:r>
                      <a:endParaRPr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12400">
                <a:tc>
                  <a:txBody>
                    <a:bodyPr/>
                    <a:lstStyle/>
                    <a:p>
                      <a:pPr marL="1905" algn="ctr">
                        <a:lnSpc>
                          <a:spcPts val="750"/>
                        </a:lnSpc>
                        <a:spcBef>
                          <a:spcPts val="5"/>
                        </a:spcBef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0505</a:t>
                      </a:r>
                      <a:endParaRPr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8895" marB="0" anchor="ctr"/>
                </a:tc>
                <a:tc>
                  <a:txBody>
                    <a:bodyPr/>
                    <a:lstStyle/>
                    <a:p>
                      <a:pPr marL="1905" algn="l">
                        <a:lnSpc>
                          <a:spcPts val="750"/>
                        </a:lnSpc>
                        <a:spcBef>
                          <a:spcPts val="5"/>
                        </a:spcBef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жилищно-коммунального</a:t>
                      </a:r>
                    </a:p>
                    <a:p>
                      <a:pPr marL="1905" algn="l">
                        <a:lnSpc>
                          <a:spcPts val="750"/>
                        </a:lnSpc>
                        <a:spcBef>
                          <a:spcPts val="5"/>
                        </a:spcBef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хозяйства</a:t>
                      </a:r>
                      <a:endParaRPr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50"/>
                        </a:lnSpc>
                        <a:spcBef>
                          <a:spcPts val="5"/>
                        </a:spcBef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22 445,8</a:t>
                      </a:r>
                      <a:endParaRPr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8895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50"/>
                        </a:lnSpc>
                        <a:spcBef>
                          <a:spcPts val="5"/>
                        </a:spcBef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23 454,7</a:t>
                      </a:r>
                      <a:endParaRPr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8895" marB="0" anchor="ctr"/>
                </a:tc>
                <a:tc>
                  <a:txBody>
                    <a:bodyPr/>
                    <a:lstStyle/>
                    <a:p>
                      <a:pPr marL="1905" marR="48895" algn="ctr">
                        <a:lnSpc>
                          <a:spcPts val="750"/>
                        </a:lnSpc>
                        <a:spcBef>
                          <a:spcPts val="5"/>
                        </a:spcBef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23 420,2</a:t>
                      </a:r>
                      <a:endParaRPr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8895" marB="0" anchor="ctr"/>
                </a:tc>
                <a:tc>
                  <a:txBody>
                    <a:bodyPr/>
                    <a:lstStyle/>
                    <a:p>
                      <a:pPr marL="1905" marR="195580" algn="ctr">
                        <a:lnSpc>
                          <a:spcPts val="750"/>
                        </a:lnSpc>
                        <a:spcBef>
                          <a:spcPts val="5"/>
                        </a:spcBef>
                      </a:pPr>
                      <a:r>
                        <a:rPr sz="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</a:t>
                      </a: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420,2</a:t>
                      </a:r>
                      <a:endParaRPr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8895" marB="0" anchor="ctr"/>
                </a:tc>
                <a:tc>
                  <a:txBody>
                    <a:bodyPr/>
                    <a:lstStyle/>
                    <a:p>
                      <a:pPr marL="1905" marR="39370" algn="ctr">
                        <a:lnSpc>
                          <a:spcPts val="750"/>
                        </a:lnSpc>
                        <a:spcBef>
                          <a:spcPts val="5"/>
                        </a:spcBef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104,5</a:t>
                      </a:r>
                      <a:endParaRPr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8895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50"/>
                        </a:lnSpc>
                        <a:spcBef>
                          <a:spcPts val="5"/>
                        </a:spcBef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8895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50"/>
                        </a:lnSpc>
                        <a:spcBef>
                          <a:spcPts val="5"/>
                        </a:spcBef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8895" marB="0" anchor="ctr"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21" y="7717"/>
            <a:ext cx="886884" cy="1045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458200" y="285750"/>
            <a:ext cx="583564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900" b="1" dirty="0" smtClean="0">
                <a:latin typeface="Times New Roman"/>
                <a:cs typeface="Times New Roman"/>
              </a:rPr>
              <a:t>тыс. руб.</a:t>
            </a:r>
            <a:endParaRPr sz="900" b="1" dirty="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654057"/>
              </p:ext>
            </p:extLst>
          </p:nvPr>
        </p:nvGraphicFramePr>
        <p:xfrm>
          <a:off x="155270" y="514350"/>
          <a:ext cx="8836330" cy="425237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56692"/>
                <a:gridCol w="3731438"/>
                <a:gridCol w="685800"/>
                <a:gridCol w="838200"/>
                <a:gridCol w="914400"/>
                <a:gridCol w="838200"/>
                <a:gridCol w="457200"/>
                <a:gridCol w="533400"/>
                <a:gridCol w="381000"/>
              </a:tblGrid>
              <a:tr h="171450">
                <a:tc rowSpan="2"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ФКР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8894" marB="0" anchor="ctr"/>
                </a:tc>
                <a:tc rowSpan="2"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Bef>
                          <a:spcPts val="385"/>
                        </a:spcBef>
                        <a:tabLst>
                          <a:tab pos="1276985" algn="l"/>
                        </a:tabLst>
                      </a:pPr>
                      <a:r>
                        <a:rPr lang="ru-RU" sz="9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900" spc="6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показателя</a:t>
                      </a:r>
                      <a:r>
                        <a:rPr lang="ru-RU" sz="900" spc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(раздел,</a:t>
                      </a:r>
                      <a:r>
                        <a:rPr lang="ru-RU" sz="900" spc="-3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подраздел)</a:t>
                      </a:r>
                      <a:endParaRPr lang="ru-RU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8894" marB="0" anchor="ctr"/>
                </a:tc>
                <a:tc rowSpan="2">
                  <a:txBody>
                    <a:bodyPr/>
                    <a:lstStyle/>
                    <a:p>
                      <a:pPr marL="238125" algn="ctr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sz="9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год*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8894" marB="0" anchor="ctr"/>
                </a:tc>
                <a:tc rowSpan="2">
                  <a:txBody>
                    <a:bodyPr/>
                    <a:lstStyle/>
                    <a:p>
                      <a:pPr marL="252095" algn="ctr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r>
                        <a:rPr sz="9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8894" marB="0" anchor="ctr"/>
                </a:tc>
                <a:tc gridSpan="2">
                  <a:txBody>
                    <a:bodyPr/>
                    <a:lstStyle/>
                    <a:p>
                      <a:pPr marL="562610">
                        <a:lnSpc>
                          <a:spcPts val="750"/>
                        </a:lnSpc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</a:t>
                      </a:r>
                      <a:r>
                        <a:rPr sz="900" spc="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905" algn="ctr">
                        <a:lnSpc>
                          <a:spcPts val="750"/>
                        </a:lnSpc>
                      </a:pPr>
                      <a:r>
                        <a:rPr sz="900" spc="-1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</a:t>
                      </a:r>
                      <a:r>
                        <a:rPr lang="ru-RU" sz="9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8313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88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88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88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88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750"/>
                        </a:lnSpc>
                      </a:pPr>
                      <a:r>
                        <a:rPr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r>
                        <a:rPr sz="900" spc="-1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50"/>
                        </a:lnSpc>
                      </a:pPr>
                      <a:r>
                        <a:rPr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</a:t>
                      </a:r>
                      <a:r>
                        <a:rPr sz="900" spc="-1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50"/>
                        </a:lnSpc>
                      </a:pPr>
                      <a:r>
                        <a:rPr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spc="-5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540" algn="ctr">
                        <a:lnSpc>
                          <a:spcPts val="750"/>
                        </a:lnSpc>
                      </a:pPr>
                      <a:r>
                        <a:rPr sz="900" spc="-2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50"/>
                        </a:lnSpc>
                      </a:pPr>
                      <a:r>
                        <a:rPr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2027/</a:t>
                      </a:r>
                      <a:endParaRPr lang="ru-RU" sz="9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540" algn="ctr">
                        <a:lnSpc>
                          <a:spcPts val="750"/>
                        </a:lnSpc>
                      </a:pPr>
                      <a:r>
                        <a:rPr sz="9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50"/>
                        </a:lnSpc>
                      </a:pPr>
                      <a:r>
                        <a:rPr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spc="-5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540" algn="ctr">
                        <a:lnSpc>
                          <a:spcPts val="750"/>
                        </a:lnSpc>
                      </a:pPr>
                      <a:r>
                        <a:rPr sz="900" spc="-2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4300">
                <a:tc>
                  <a:txBody>
                    <a:bodyPr/>
                    <a:lstStyle/>
                    <a:p>
                      <a:pPr algn="ctr">
                        <a:lnSpc>
                          <a:spcPts val="750"/>
                        </a:lnSpc>
                      </a:pPr>
                      <a:r>
                        <a:rPr sz="7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750"/>
                        </a:lnSpc>
                      </a:pP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</a:t>
                      </a:r>
                      <a:r>
                        <a:rPr sz="7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621,7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</a:t>
                      </a:r>
                      <a:r>
                        <a:rPr sz="7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462,8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</a:t>
                      </a:r>
                      <a:r>
                        <a:rPr sz="7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271,6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sz="7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272,0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50"/>
                        </a:lnSpc>
                      </a:pPr>
                      <a:r>
                        <a:rPr sz="7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98,5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750"/>
                        </a:lnSpc>
                      </a:pP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101,7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50"/>
                        </a:lnSpc>
                      </a:pPr>
                      <a:r>
                        <a:rPr sz="7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4300">
                <a:tc>
                  <a:txBody>
                    <a:bodyPr/>
                    <a:lstStyle/>
                    <a:p>
                      <a:pPr algn="ctr">
                        <a:lnSpc>
                          <a:spcPts val="750"/>
                        </a:lnSpc>
                      </a:pPr>
                      <a:r>
                        <a:rPr sz="7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0701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Дошкольное</a:t>
                      </a:r>
                      <a:r>
                        <a:rPr sz="700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</a:t>
                      </a:r>
                      <a:r>
                        <a:rPr sz="7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516,0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373</a:t>
                      </a:r>
                      <a:r>
                        <a:rPr sz="7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581,2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392</a:t>
                      </a:r>
                      <a:r>
                        <a:rPr sz="7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557,4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451</a:t>
                      </a:r>
                      <a:r>
                        <a:rPr sz="7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955,2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750"/>
                        </a:lnSpc>
                      </a:pP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118,8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750"/>
                        </a:lnSpc>
                      </a:pP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101,4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750"/>
                        </a:lnSpc>
                      </a:pP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104,3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4300">
                <a:tc>
                  <a:txBody>
                    <a:bodyPr/>
                    <a:lstStyle/>
                    <a:p>
                      <a:pPr algn="ctr">
                        <a:lnSpc>
                          <a:spcPts val="750"/>
                        </a:lnSpc>
                      </a:pPr>
                      <a:r>
                        <a:rPr sz="7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0702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</a:t>
                      </a:r>
                      <a:r>
                        <a:rPr sz="70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653</a:t>
                      </a:r>
                      <a:r>
                        <a:rPr sz="7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051,7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</a:t>
                      </a:r>
                      <a:r>
                        <a:rPr sz="7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853,8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432</a:t>
                      </a:r>
                      <a:r>
                        <a:rPr sz="7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448,8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357</a:t>
                      </a:r>
                      <a:r>
                        <a:rPr sz="7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115,2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50"/>
                        </a:lnSpc>
                      </a:pPr>
                      <a:r>
                        <a:rPr sz="7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84,1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750"/>
                        </a:lnSpc>
                      </a:pP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103,1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50"/>
                        </a:lnSpc>
                      </a:pPr>
                      <a:r>
                        <a:rPr sz="7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94,7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84710">
                <a:tc>
                  <a:txBody>
                    <a:bodyPr/>
                    <a:lstStyle/>
                    <a:p>
                      <a:pPr algn="ctr">
                        <a:lnSpc>
                          <a:spcPts val="750"/>
                        </a:lnSpc>
                      </a:pPr>
                      <a:r>
                        <a:rPr sz="7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0703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Дополнительное</a:t>
                      </a:r>
                      <a:r>
                        <a:rPr sz="7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r>
                        <a:rPr sz="700" spc="-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283</a:t>
                      </a:r>
                      <a:r>
                        <a:rPr sz="7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880,2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282</a:t>
                      </a:r>
                      <a:r>
                        <a:rPr sz="7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561,3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272</a:t>
                      </a:r>
                      <a:r>
                        <a:rPr sz="7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542,8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272</a:t>
                      </a:r>
                      <a:r>
                        <a:rPr sz="7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582,0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50"/>
                        </a:lnSpc>
                      </a:pPr>
                      <a:r>
                        <a:rPr sz="7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50"/>
                        </a:lnSpc>
                      </a:pPr>
                      <a:r>
                        <a:rPr sz="7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96,5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750"/>
                        </a:lnSpc>
                      </a:pP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4300">
                <a:tc>
                  <a:txBody>
                    <a:bodyPr/>
                    <a:lstStyle/>
                    <a:p>
                      <a:pPr algn="ctr">
                        <a:lnSpc>
                          <a:spcPts val="750"/>
                        </a:lnSpc>
                      </a:pPr>
                      <a:r>
                        <a:rPr sz="7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0707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750"/>
                        </a:lnSpc>
                      </a:pP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Молодежная</a:t>
                      </a:r>
                      <a:r>
                        <a:rPr sz="700" spc="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политика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350,3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153,8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203,8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203,8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50"/>
                        </a:lnSpc>
                      </a:pPr>
                      <a:r>
                        <a:rPr sz="7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61,6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50"/>
                        </a:lnSpc>
                      </a:pPr>
                      <a:r>
                        <a:rPr sz="7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92,8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750"/>
                        </a:lnSpc>
                      </a:pP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97410">
                <a:tc>
                  <a:txBody>
                    <a:bodyPr/>
                    <a:lstStyle/>
                    <a:p>
                      <a:pPr algn="ctr">
                        <a:lnSpc>
                          <a:spcPts val="750"/>
                        </a:lnSpc>
                      </a:pPr>
                      <a:r>
                        <a:rPr sz="7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0709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</a:t>
                      </a:r>
                      <a:r>
                        <a:rPr sz="7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sz="7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r>
                        <a:rPr sz="7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823,5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r>
                        <a:rPr sz="7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312,7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r>
                        <a:rPr sz="7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518,8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r>
                        <a:rPr sz="7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415,8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750"/>
                        </a:lnSpc>
                      </a:pP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106,6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750"/>
                        </a:lnSpc>
                      </a:pP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102,1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750"/>
                        </a:lnSpc>
                      </a:pP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101,8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4300">
                <a:tc>
                  <a:txBody>
                    <a:bodyPr/>
                    <a:lstStyle/>
                    <a:p>
                      <a:pPr algn="ctr">
                        <a:lnSpc>
                          <a:spcPts val="750"/>
                        </a:lnSpc>
                      </a:pPr>
                      <a:r>
                        <a:rPr sz="7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</a:t>
                      </a:r>
                      <a:r>
                        <a:rPr sz="700" spc="-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кинематография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</a:t>
                      </a:r>
                      <a:r>
                        <a:rPr sz="7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084,5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</a:t>
                      </a:r>
                      <a:r>
                        <a:rPr sz="7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555,0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</a:t>
                      </a:r>
                      <a:r>
                        <a:rPr sz="7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626,0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</a:t>
                      </a:r>
                      <a:r>
                        <a:rPr sz="7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403,1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750"/>
                        </a:lnSpc>
                      </a:pP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105,5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50"/>
                        </a:lnSpc>
                      </a:pPr>
                      <a:r>
                        <a:rPr sz="7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94,5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50"/>
                        </a:lnSpc>
                      </a:pPr>
                      <a:r>
                        <a:rPr sz="7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4300">
                <a:tc>
                  <a:txBody>
                    <a:bodyPr/>
                    <a:lstStyle/>
                    <a:p>
                      <a:pPr algn="ctr">
                        <a:lnSpc>
                          <a:spcPts val="750"/>
                        </a:lnSpc>
                      </a:pPr>
                      <a:r>
                        <a:rPr sz="7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0801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750"/>
                        </a:lnSpc>
                      </a:pP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</a:t>
                      </a:r>
                      <a:r>
                        <a:rPr sz="7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270,1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</a:t>
                      </a:r>
                      <a:r>
                        <a:rPr sz="7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530,6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</a:t>
                      </a:r>
                      <a:r>
                        <a:rPr sz="7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601,6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</a:t>
                      </a:r>
                      <a:r>
                        <a:rPr sz="7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378,7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750"/>
                        </a:lnSpc>
                      </a:pP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105,7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50"/>
                        </a:lnSpc>
                      </a:pPr>
                      <a:r>
                        <a:rPr sz="7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94,1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50"/>
                        </a:lnSpc>
                      </a:pPr>
                      <a:r>
                        <a:rPr sz="7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482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7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0804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826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</a:t>
                      </a:r>
                      <a:r>
                        <a:rPr sz="7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sz="7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r>
                        <a:rPr sz="7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культуры</a:t>
                      </a:r>
                      <a:r>
                        <a:rPr sz="7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7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кинематографии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sz="7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814,4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826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sz="7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024,4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8260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sz="7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024,4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8260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sz="7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024,4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826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102,7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826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826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8260" marB="0" anchor="ctr"/>
                </a:tc>
              </a:tr>
              <a:tr h="114300">
                <a:tc>
                  <a:txBody>
                    <a:bodyPr/>
                    <a:lstStyle/>
                    <a:p>
                      <a:pPr algn="ctr">
                        <a:lnSpc>
                          <a:spcPts val="750"/>
                        </a:lnSpc>
                      </a:pPr>
                      <a:r>
                        <a:rPr sz="7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750"/>
                        </a:lnSpc>
                      </a:pP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Здравоохранение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</a:t>
                      </a:r>
                      <a:r>
                        <a:rPr sz="7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077,9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750"/>
                        </a:lnSpc>
                      </a:pPr>
                      <a:r>
                        <a:rPr sz="7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750"/>
                        </a:lnSpc>
                      </a:pPr>
                      <a:r>
                        <a:rPr sz="7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50"/>
                        </a:lnSpc>
                      </a:pPr>
                      <a:r>
                        <a:rPr sz="7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750"/>
                        </a:lnSpc>
                      </a:pPr>
                      <a:r>
                        <a:rPr sz="7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750"/>
                        </a:lnSpc>
                      </a:pPr>
                      <a:r>
                        <a:rPr sz="7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750"/>
                        </a:lnSpc>
                      </a:pPr>
                      <a:r>
                        <a:rPr sz="7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4300">
                <a:tc>
                  <a:txBody>
                    <a:bodyPr/>
                    <a:lstStyle/>
                    <a:p>
                      <a:pPr algn="ctr">
                        <a:lnSpc>
                          <a:spcPts val="750"/>
                        </a:lnSpc>
                      </a:pPr>
                      <a:r>
                        <a:rPr sz="7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0902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Амбулаторная</a:t>
                      </a:r>
                      <a:r>
                        <a:rPr sz="700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помощь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</a:t>
                      </a:r>
                      <a:r>
                        <a:rPr sz="7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077,9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750"/>
                        </a:lnSpc>
                      </a:pPr>
                      <a:r>
                        <a:rPr sz="7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750"/>
                        </a:lnSpc>
                      </a:pPr>
                      <a:r>
                        <a:rPr sz="7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50"/>
                        </a:lnSpc>
                      </a:pPr>
                      <a:r>
                        <a:rPr sz="7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750"/>
                        </a:lnSpc>
                      </a:pPr>
                      <a:r>
                        <a:rPr sz="7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750"/>
                        </a:lnSpc>
                      </a:pPr>
                      <a:r>
                        <a:rPr sz="7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750"/>
                        </a:lnSpc>
                      </a:pPr>
                      <a:r>
                        <a:rPr sz="7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4300">
                <a:tc>
                  <a:txBody>
                    <a:bodyPr/>
                    <a:lstStyle/>
                    <a:p>
                      <a:pPr algn="ctr">
                        <a:lnSpc>
                          <a:spcPts val="750"/>
                        </a:lnSpc>
                      </a:pPr>
                      <a:r>
                        <a:rPr sz="7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</a:t>
                      </a:r>
                      <a:r>
                        <a:rPr sz="70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политика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238</a:t>
                      </a:r>
                      <a:r>
                        <a:rPr sz="7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445,5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</a:t>
                      </a:r>
                      <a:r>
                        <a:rPr sz="7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841,2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</a:t>
                      </a:r>
                      <a:r>
                        <a:rPr sz="7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130,9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</a:t>
                      </a:r>
                      <a:r>
                        <a:rPr sz="7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850,8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50"/>
                        </a:lnSpc>
                      </a:pPr>
                      <a:r>
                        <a:rPr sz="7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76,3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750"/>
                        </a:lnSpc>
                      </a:pP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101,8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750"/>
                        </a:lnSpc>
                      </a:pP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100,9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4300">
                <a:tc>
                  <a:txBody>
                    <a:bodyPr/>
                    <a:lstStyle/>
                    <a:p>
                      <a:pPr algn="ctr">
                        <a:lnSpc>
                          <a:spcPts val="750"/>
                        </a:lnSpc>
                      </a:pPr>
                      <a:r>
                        <a:rPr sz="7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1001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</a:t>
                      </a:r>
                      <a:r>
                        <a:rPr sz="7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200,0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845,0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845,0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845,0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750"/>
                        </a:lnSpc>
                      </a:pP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105,8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750"/>
                        </a:lnSpc>
                      </a:pP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750"/>
                        </a:lnSpc>
                      </a:pP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76200">
                <a:tc>
                  <a:txBody>
                    <a:bodyPr/>
                    <a:lstStyle/>
                    <a:p>
                      <a:pPr algn="ctr">
                        <a:lnSpc>
                          <a:spcPts val="750"/>
                        </a:lnSpc>
                      </a:pPr>
                      <a:r>
                        <a:rPr sz="7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1003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Социальное</a:t>
                      </a:r>
                      <a:r>
                        <a:rPr sz="7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</a:t>
                      </a:r>
                      <a:r>
                        <a:rPr sz="7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населения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408,2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750"/>
                        </a:lnSpc>
                      </a:pPr>
                      <a:r>
                        <a:rPr sz="7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750"/>
                        </a:lnSpc>
                      </a:pPr>
                      <a:r>
                        <a:rPr sz="7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50"/>
                        </a:lnSpc>
                      </a:pPr>
                      <a:r>
                        <a:rPr sz="7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750"/>
                        </a:lnSpc>
                      </a:pPr>
                      <a:r>
                        <a:rPr sz="7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750"/>
                        </a:lnSpc>
                      </a:pPr>
                      <a:r>
                        <a:rPr sz="7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750"/>
                        </a:lnSpc>
                      </a:pPr>
                      <a:r>
                        <a:rPr sz="7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4300">
                <a:tc>
                  <a:txBody>
                    <a:bodyPr/>
                    <a:lstStyle/>
                    <a:p>
                      <a:pPr algn="ctr">
                        <a:lnSpc>
                          <a:spcPts val="750"/>
                        </a:lnSpc>
                      </a:pPr>
                      <a:r>
                        <a:rPr sz="7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1004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семьи</a:t>
                      </a:r>
                      <a:r>
                        <a:rPr sz="7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7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детства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</a:t>
                      </a:r>
                      <a:r>
                        <a:rPr sz="7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629,3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</a:t>
                      </a:r>
                      <a:r>
                        <a:rPr sz="7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398,5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</a:t>
                      </a:r>
                      <a:r>
                        <a:rPr sz="7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208,6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</a:t>
                      </a:r>
                      <a:r>
                        <a:rPr sz="7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928,5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50"/>
                        </a:lnSpc>
                      </a:pPr>
                      <a:r>
                        <a:rPr sz="7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88,3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750"/>
                        </a:lnSpc>
                      </a:pP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101,8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750"/>
                        </a:lnSpc>
                      </a:pP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101,1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88900">
                <a:tc>
                  <a:txBody>
                    <a:bodyPr/>
                    <a:lstStyle/>
                    <a:p>
                      <a:pPr algn="ctr">
                        <a:lnSpc>
                          <a:spcPts val="750"/>
                        </a:lnSpc>
                      </a:pPr>
                      <a:r>
                        <a:rPr sz="7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1006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</a:t>
                      </a:r>
                      <a:r>
                        <a:rPr sz="7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</a:t>
                      </a:r>
                      <a:r>
                        <a:rPr sz="7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sz="70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r>
                        <a:rPr sz="7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социальной</a:t>
                      </a:r>
                      <a:r>
                        <a:rPr sz="7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политики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208,0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597,7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077,3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077,3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50"/>
                        </a:lnSpc>
                      </a:pPr>
                      <a:r>
                        <a:rPr sz="7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86,4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750"/>
                        </a:lnSpc>
                      </a:pP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102,9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750"/>
                        </a:lnSpc>
                      </a:pP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ctr">
                        <a:lnSpc>
                          <a:spcPts val="750"/>
                        </a:lnSpc>
                      </a:pPr>
                      <a:r>
                        <a:rPr sz="7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" algn="l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</a:t>
                      </a:r>
                      <a:r>
                        <a:rPr sz="70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r>
                        <a:rPr sz="7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70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488</a:t>
                      </a:r>
                      <a:r>
                        <a:rPr sz="7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671,5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361</a:t>
                      </a:r>
                      <a:r>
                        <a:rPr sz="7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618,4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331</a:t>
                      </a:r>
                      <a:r>
                        <a:rPr sz="7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085,6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333</a:t>
                      </a:r>
                      <a:r>
                        <a:rPr sz="7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597,5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50"/>
                        </a:lnSpc>
                      </a:pPr>
                      <a:r>
                        <a:rPr sz="7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74,0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50"/>
                        </a:lnSpc>
                      </a:pPr>
                      <a:r>
                        <a:rPr sz="7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91,6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750"/>
                        </a:lnSpc>
                      </a:pP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100,8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4300">
                <a:tc>
                  <a:txBody>
                    <a:bodyPr/>
                    <a:lstStyle/>
                    <a:p>
                      <a:pPr algn="ctr">
                        <a:lnSpc>
                          <a:spcPts val="750"/>
                        </a:lnSpc>
                      </a:pPr>
                      <a:r>
                        <a:rPr sz="7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1102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" algn="l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Массовый</a:t>
                      </a:r>
                      <a:r>
                        <a:rPr sz="700" spc="-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694,7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750"/>
                        </a:lnSpc>
                      </a:pPr>
                      <a:r>
                        <a:rPr sz="7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750"/>
                        </a:lnSpc>
                      </a:pPr>
                      <a:r>
                        <a:rPr sz="7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50"/>
                        </a:lnSpc>
                      </a:pPr>
                      <a:r>
                        <a:rPr sz="7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750"/>
                        </a:lnSpc>
                      </a:pPr>
                      <a:r>
                        <a:rPr sz="7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750"/>
                        </a:lnSpc>
                      </a:pPr>
                      <a:r>
                        <a:rPr sz="7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750"/>
                        </a:lnSpc>
                      </a:pPr>
                      <a:r>
                        <a:rPr sz="7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758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7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1103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2384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</a:t>
                      </a:r>
                      <a:r>
                        <a:rPr sz="7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высших</a:t>
                      </a:r>
                      <a:r>
                        <a:rPr sz="7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достижений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428</a:t>
                      </a:r>
                      <a:r>
                        <a:rPr sz="7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192,6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2384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355</a:t>
                      </a:r>
                      <a:r>
                        <a:rPr sz="7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561,2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2384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</a:t>
                      </a:r>
                      <a:r>
                        <a:rPr sz="7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028,4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2384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327</a:t>
                      </a:r>
                      <a:r>
                        <a:rPr sz="7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540,3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2384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7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83,0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2384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7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91,4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2384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100,8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2384" marB="0" anchor="ctr"/>
                </a:tc>
              </a:tr>
              <a:tr h="1501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7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1105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889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5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</a:t>
                      </a:r>
                      <a:r>
                        <a:rPr sz="7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</a:t>
                      </a:r>
                      <a:r>
                        <a:rPr sz="7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sz="7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r>
                        <a:rPr sz="7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физической</a:t>
                      </a:r>
                      <a:r>
                        <a:rPr sz="7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культуры</a:t>
                      </a:r>
                      <a:r>
                        <a:rPr sz="700" spc="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700" spc="-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спорта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sz="7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784,2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8895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sz="7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057,2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8895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sz="7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057,2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8895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sz="7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057,2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8895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104,7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8895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8895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8895" marB="0" anchor="ctr"/>
                </a:tc>
              </a:tr>
              <a:tr h="70741">
                <a:tc>
                  <a:txBody>
                    <a:bodyPr/>
                    <a:lstStyle/>
                    <a:p>
                      <a:pPr algn="ctr">
                        <a:lnSpc>
                          <a:spcPts val="750"/>
                        </a:lnSpc>
                      </a:pPr>
                      <a:r>
                        <a:rPr sz="7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массовой</a:t>
                      </a: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информации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sz="7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900,0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sz="7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400,0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sz="7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400,0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sz="7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400,0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50"/>
                        </a:lnSpc>
                      </a:pPr>
                      <a:r>
                        <a:rPr sz="7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87,2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750"/>
                        </a:lnSpc>
                      </a:pP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750"/>
                        </a:lnSpc>
                      </a:pP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4300">
                <a:tc>
                  <a:txBody>
                    <a:bodyPr/>
                    <a:lstStyle/>
                    <a:p>
                      <a:pPr algn="ctr">
                        <a:lnSpc>
                          <a:spcPts val="750"/>
                        </a:lnSpc>
                      </a:pPr>
                      <a:r>
                        <a:rPr sz="7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1201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Телевидение</a:t>
                      </a:r>
                      <a:r>
                        <a:rPr sz="7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7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радиовещание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sz="7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745,0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sz="7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800,0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sz="7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800,0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sz="7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800,0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750"/>
                        </a:lnSpc>
                      </a:pP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103,2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750"/>
                        </a:lnSpc>
                      </a:pP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750"/>
                        </a:lnSpc>
                      </a:pP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83441">
                <a:tc>
                  <a:txBody>
                    <a:bodyPr/>
                    <a:lstStyle/>
                    <a:p>
                      <a:pPr algn="ctr">
                        <a:lnSpc>
                          <a:spcPts val="750"/>
                        </a:lnSpc>
                      </a:pPr>
                      <a:r>
                        <a:rPr sz="7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1202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750"/>
                        </a:lnSpc>
                      </a:pP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Периодическая</a:t>
                      </a:r>
                      <a:r>
                        <a:rPr sz="700" spc="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печать</a:t>
                      </a:r>
                      <a:r>
                        <a:rPr sz="700" spc="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7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издательства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sz="7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155,0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sz="7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sz="7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sz="7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50"/>
                        </a:lnSpc>
                      </a:pPr>
                      <a:r>
                        <a:rPr sz="7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74,2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750"/>
                        </a:lnSpc>
                      </a:pP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750"/>
                        </a:lnSpc>
                      </a:pP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8041">
                <a:tc>
                  <a:txBody>
                    <a:bodyPr/>
                    <a:lstStyle/>
                    <a:p>
                      <a:pPr algn="ctr">
                        <a:lnSpc>
                          <a:spcPts val="750"/>
                        </a:lnSpc>
                      </a:pPr>
                      <a:r>
                        <a:rPr sz="7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750"/>
                        </a:lnSpc>
                      </a:pP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</a:t>
                      </a:r>
                      <a:r>
                        <a:rPr sz="7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государственного</a:t>
                      </a:r>
                      <a:r>
                        <a:rPr sz="700" spc="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долга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50"/>
                        </a:lnSpc>
                      </a:pPr>
                      <a:r>
                        <a:rPr sz="7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82,0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50"/>
                        </a:lnSpc>
                      </a:pPr>
                      <a:r>
                        <a:rPr sz="7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72,0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50"/>
                        </a:lnSpc>
                      </a:pPr>
                      <a:r>
                        <a:rPr sz="7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54,0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750"/>
                        </a:lnSpc>
                      </a:pPr>
                      <a:r>
                        <a:rPr sz="7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42,0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50"/>
                        </a:lnSpc>
                      </a:pPr>
                      <a:r>
                        <a:rPr sz="7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87,8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50"/>
                        </a:lnSpc>
                      </a:pPr>
                      <a:r>
                        <a:rPr sz="7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75,0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50"/>
                        </a:lnSpc>
                      </a:pPr>
                      <a:r>
                        <a:rPr sz="7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77,8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088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7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1301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889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5"/>
                        </a:lnSpc>
                      </a:pP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</a:t>
                      </a:r>
                      <a:r>
                        <a:rPr sz="7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государственного</a:t>
                      </a:r>
                      <a:r>
                        <a:rPr sz="7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внутреннего</a:t>
                      </a:r>
                      <a:r>
                        <a:rPr sz="7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700" spc="-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sz="700" spc="-1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</a:t>
                      </a:r>
                      <a:r>
                        <a:rPr sz="700" spc="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долга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7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82,0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889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7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72,0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8895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7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54,0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8895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7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42,0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8895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7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87,8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8895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7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75,0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8895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7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77,8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8895" marB="0" anchor="ctr"/>
                </a:tc>
              </a:tr>
              <a:tr h="1818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10"/>
                        </a:lnSpc>
                      </a:pP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</a:t>
                      </a:r>
                      <a:r>
                        <a:rPr sz="700" spc="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трансферты</a:t>
                      </a:r>
                      <a:r>
                        <a:rPr sz="7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характера</a:t>
                      </a:r>
                      <a:r>
                        <a:rPr lang="ru-RU" sz="7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бюджетам</a:t>
                      </a:r>
                      <a:r>
                        <a:rPr sz="700" spc="-3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бюджетной</a:t>
                      </a:r>
                      <a:r>
                        <a:rPr sz="7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системы</a:t>
                      </a:r>
                      <a:r>
                        <a:rPr sz="7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</a:t>
                      </a:r>
                      <a:r>
                        <a:rPr sz="700" spc="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Федерации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344,8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sz="7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000,0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sz="7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000,0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sz="7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000,0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7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8,1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971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1401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1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на</a:t>
                      </a:r>
                      <a:r>
                        <a:rPr sz="7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выравнивание</a:t>
                      </a:r>
                      <a:r>
                        <a:rPr sz="700" spc="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бюджетной</a:t>
                      </a:r>
                      <a:r>
                        <a:rPr lang="ru-RU" sz="7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sz="700" spc="-1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обеспеченности</a:t>
                      </a:r>
                      <a:r>
                        <a:rPr sz="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субъектов</a:t>
                      </a:r>
                      <a:r>
                        <a:rPr sz="700" spc="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</a:t>
                      </a:r>
                      <a:r>
                        <a:rPr sz="700" spc="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Федерации</a:t>
                      </a:r>
                      <a:r>
                        <a:rPr sz="700" spc="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7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муниципальных</a:t>
                      </a:r>
                      <a:r>
                        <a:rPr sz="700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образований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sz="7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000,0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sz="7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000,0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sz="7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000,0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sz="7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000,0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7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7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7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123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7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1403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953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1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</a:t>
                      </a:r>
                      <a:r>
                        <a:rPr sz="700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</a:t>
                      </a: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трансферты</a:t>
                      </a:r>
                      <a:r>
                        <a:rPr sz="700" spc="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780"/>
                        </a:lnSpc>
                      </a:pP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характера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344,8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953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7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9530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7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9530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7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9530" marB="0" anchor="ctr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7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9530" marB="0" anchor="ctr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7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9530" marB="0" anchor="ctr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7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9530" marB="0" anchor="ctr"/>
                </a:tc>
              </a:tr>
              <a:tr h="150654">
                <a:tc gridSpan="2">
                  <a:txBody>
                    <a:bodyPr/>
                    <a:lstStyle/>
                    <a:p>
                      <a:pPr marL="1270" algn="l">
                        <a:lnSpc>
                          <a:spcPts val="745"/>
                        </a:lnSpc>
                        <a:spcBef>
                          <a:spcPts val="5"/>
                        </a:spcBef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</a:t>
                      </a:r>
                      <a:r>
                        <a:rPr sz="700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утвержденные</a:t>
                      </a:r>
                      <a:r>
                        <a:rPr sz="700" spc="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750"/>
                        </a:lnSpc>
                      </a:pPr>
                      <a:r>
                        <a:rPr sz="7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750"/>
                        </a:lnSpc>
                      </a:pPr>
                      <a:r>
                        <a:rPr sz="7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000,0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000,0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750"/>
                        </a:lnSpc>
                      </a:pPr>
                      <a:r>
                        <a:rPr sz="7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750"/>
                        </a:lnSpc>
                      </a:pPr>
                      <a:r>
                        <a:rPr sz="7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750"/>
                        </a:lnSpc>
                      </a:pP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195,8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4300">
                <a:tc gridSpan="2">
                  <a:txBody>
                    <a:bodyPr/>
                    <a:lstStyle/>
                    <a:p>
                      <a:pPr marL="1270" algn="l">
                        <a:lnSpc>
                          <a:spcPts val="745"/>
                        </a:lnSpc>
                        <a:spcBef>
                          <a:spcPts val="5"/>
                        </a:spcBef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r>
                        <a:rPr sz="7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</a:t>
                      </a:r>
                      <a:r>
                        <a:rPr sz="7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842,0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377</a:t>
                      </a:r>
                      <a:r>
                        <a:rPr sz="7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749,5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r>
                        <a:rPr sz="7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375,8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50"/>
                        </a:lnSpc>
                      </a:pP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451</a:t>
                      </a:r>
                      <a:r>
                        <a:rPr sz="7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734,2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50"/>
                        </a:lnSpc>
                      </a:pPr>
                      <a:r>
                        <a:rPr sz="7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84,7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750"/>
                        </a:lnSpc>
                      </a:pPr>
                      <a:r>
                        <a:rPr sz="7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105,1</a:t>
                      </a:r>
                      <a:endParaRPr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50"/>
                        </a:lnSpc>
                      </a:pPr>
                      <a:r>
                        <a:rPr sz="7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96,8</a:t>
                      </a:r>
                      <a:endParaRPr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7" name="object 2"/>
          <p:cNvSpPr txBox="1">
            <a:spLocks noGrp="1"/>
          </p:cNvSpPr>
          <p:nvPr>
            <p:ph type="title"/>
          </p:nvPr>
        </p:nvSpPr>
        <p:spPr>
          <a:xfrm>
            <a:off x="762000" y="99287"/>
            <a:ext cx="8381999" cy="3520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1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1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АСПРЕДЕЛЕНИЕ</a:t>
            </a:r>
            <a:r>
              <a:rPr sz="11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БЮДЖЕТНЫХ</a:t>
            </a:r>
            <a:r>
              <a:rPr sz="11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АССИГНОВАНИЙ</a:t>
            </a:r>
            <a:r>
              <a:rPr sz="11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11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РАЗДЕЛАМ И</a:t>
            </a:r>
            <a:endParaRPr sz="1100" spc="-4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1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ПОДРАЗДЕЛАМ</a:t>
            </a:r>
            <a:r>
              <a:rPr sz="11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КЛАССИФИКАЦИИ</a:t>
            </a:r>
            <a:r>
              <a:rPr sz="11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</a:t>
            </a:r>
            <a:r>
              <a:rPr sz="11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БЮДЖЕТОВ</a:t>
            </a:r>
            <a:endParaRPr sz="1100" spc="-4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20"/>
          <p:cNvSpPr txBox="1"/>
          <p:nvPr/>
        </p:nvSpPr>
        <p:spPr>
          <a:xfrm>
            <a:off x="274421" y="4781550"/>
            <a:ext cx="8717179" cy="2709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" algn="l">
              <a:lnSpc>
                <a:spcPts val="1100"/>
              </a:lnSpc>
            </a:pPr>
            <a:r>
              <a:rPr sz="1600" spc="-10" dirty="0">
                <a:latin typeface="Trebuchet MS"/>
                <a:cs typeface="Trebuchet MS"/>
              </a:rPr>
              <a:t>*</a:t>
            </a:r>
            <a:r>
              <a:rPr sz="1600" spc="-305" dirty="0">
                <a:latin typeface="Trebuchet MS"/>
                <a:cs typeface="Trebuchet MS"/>
              </a:rPr>
              <a:t> </a:t>
            </a:r>
            <a:r>
              <a:rPr sz="800" dirty="0">
                <a:latin typeface="Times New Roman"/>
                <a:cs typeface="Times New Roman"/>
              </a:rPr>
              <a:t>Показатели</a:t>
            </a:r>
            <a:r>
              <a:rPr sz="800" spc="-2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в</a:t>
            </a:r>
            <a:r>
              <a:rPr sz="800" spc="-15" dirty="0">
                <a:latin typeface="Times New Roman"/>
                <a:cs typeface="Times New Roman"/>
              </a:rPr>
              <a:t> </a:t>
            </a:r>
            <a:r>
              <a:rPr sz="800" spc="-10" dirty="0">
                <a:latin typeface="Times New Roman"/>
                <a:cs typeface="Times New Roman"/>
              </a:rPr>
              <a:t>соответствии</a:t>
            </a:r>
            <a:r>
              <a:rPr sz="800" spc="2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с</a:t>
            </a:r>
            <a:r>
              <a:rPr sz="800" spc="-2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решением</a:t>
            </a:r>
            <a:r>
              <a:rPr sz="800" spc="1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Совета</a:t>
            </a:r>
            <a:r>
              <a:rPr sz="800" spc="-5" dirty="0">
                <a:latin typeface="Times New Roman"/>
                <a:cs typeface="Times New Roman"/>
              </a:rPr>
              <a:t> </a:t>
            </a:r>
            <a:r>
              <a:rPr sz="800" spc="-10" dirty="0">
                <a:latin typeface="Times New Roman"/>
                <a:cs typeface="Times New Roman"/>
              </a:rPr>
              <a:t>муниципального</a:t>
            </a:r>
            <a:r>
              <a:rPr sz="800" spc="3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образования</a:t>
            </a:r>
            <a:r>
              <a:rPr sz="800" spc="3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Ейский</a:t>
            </a:r>
            <a:r>
              <a:rPr sz="800" spc="1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район</a:t>
            </a:r>
            <a:r>
              <a:rPr sz="800" spc="-2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от</a:t>
            </a:r>
            <a:r>
              <a:rPr sz="800" spc="-3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26.09.2025</a:t>
            </a:r>
            <a:r>
              <a:rPr sz="800" spc="-5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года</a:t>
            </a:r>
            <a:r>
              <a:rPr sz="800" spc="-2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№</a:t>
            </a:r>
            <a:r>
              <a:rPr sz="800" spc="-3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225</a:t>
            </a:r>
            <a:r>
              <a:rPr sz="800" spc="-3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«О</a:t>
            </a:r>
            <a:r>
              <a:rPr sz="800" spc="44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внесении</a:t>
            </a:r>
            <a:r>
              <a:rPr sz="800" spc="470" dirty="0">
                <a:latin typeface="Times New Roman"/>
                <a:cs typeface="Times New Roman"/>
              </a:rPr>
              <a:t> </a:t>
            </a:r>
            <a:r>
              <a:rPr sz="800" dirty="0" err="1">
                <a:latin typeface="Times New Roman"/>
                <a:cs typeface="Times New Roman"/>
              </a:rPr>
              <a:t>изменений</a:t>
            </a:r>
            <a:r>
              <a:rPr sz="800" spc="470" dirty="0">
                <a:latin typeface="Times New Roman"/>
                <a:cs typeface="Times New Roman"/>
              </a:rPr>
              <a:t> </a:t>
            </a:r>
            <a:r>
              <a:rPr sz="800" spc="-50" dirty="0" smtClean="0">
                <a:latin typeface="Times New Roman"/>
                <a:cs typeface="Times New Roman"/>
              </a:rPr>
              <a:t>в</a:t>
            </a:r>
            <a:r>
              <a:rPr lang="ru-RU" sz="800" spc="-50" dirty="0" smtClean="0">
                <a:latin typeface="Times New Roman"/>
                <a:cs typeface="Times New Roman"/>
              </a:rPr>
              <a:t> </a:t>
            </a:r>
            <a:r>
              <a:rPr sz="800" dirty="0" err="1" smtClean="0">
                <a:latin typeface="Times New Roman"/>
                <a:cs typeface="Times New Roman"/>
              </a:rPr>
              <a:t>решение</a:t>
            </a:r>
            <a:r>
              <a:rPr sz="800" spc="450" dirty="0" smtClean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Совета</a:t>
            </a:r>
            <a:r>
              <a:rPr sz="800" spc="-10" dirty="0">
                <a:latin typeface="Times New Roman"/>
                <a:cs typeface="Times New Roman"/>
              </a:rPr>
              <a:t> муниципального</a:t>
            </a:r>
            <a:r>
              <a:rPr sz="800" spc="1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образования</a:t>
            </a:r>
            <a:r>
              <a:rPr sz="800" spc="3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Ейский</a:t>
            </a:r>
            <a:r>
              <a:rPr sz="800" spc="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район</a:t>
            </a:r>
            <a:r>
              <a:rPr sz="800" spc="-1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от</a:t>
            </a:r>
            <a:r>
              <a:rPr sz="800" spc="-3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6</a:t>
            </a:r>
            <a:r>
              <a:rPr sz="800" spc="-3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декабря</a:t>
            </a:r>
            <a:r>
              <a:rPr sz="800" spc="-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2024</a:t>
            </a:r>
            <a:r>
              <a:rPr sz="800" spc="-3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года</a:t>
            </a:r>
            <a:r>
              <a:rPr sz="800" spc="-2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№</a:t>
            </a:r>
            <a:r>
              <a:rPr sz="800" spc="-3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168</a:t>
            </a:r>
            <a:r>
              <a:rPr sz="800" spc="-3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«О</a:t>
            </a:r>
            <a:r>
              <a:rPr sz="800" spc="-1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районном бюджете</a:t>
            </a:r>
            <a:r>
              <a:rPr sz="800" spc="1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на</a:t>
            </a:r>
            <a:r>
              <a:rPr sz="800" spc="-1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2025</a:t>
            </a:r>
            <a:r>
              <a:rPr sz="800" spc="-4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год</a:t>
            </a:r>
            <a:r>
              <a:rPr sz="800" spc="-2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и</a:t>
            </a:r>
            <a:r>
              <a:rPr sz="800" spc="19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на</a:t>
            </a:r>
            <a:r>
              <a:rPr sz="800" spc="-1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плановый</a:t>
            </a:r>
            <a:r>
              <a:rPr sz="800" spc="22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период</a:t>
            </a:r>
            <a:r>
              <a:rPr sz="800" spc="-10" dirty="0">
                <a:latin typeface="Times New Roman"/>
                <a:cs typeface="Times New Roman"/>
              </a:rPr>
              <a:t> </a:t>
            </a:r>
            <a:r>
              <a:rPr sz="800" spc="-20" dirty="0">
                <a:latin typeface="Times New Roman"/>
                <a:cs typeface="Times New Roman"/>
              </a:rPr>
              <a:t>2026</a:t>
            </a:r>
            <a:r>
              <a:rPr sz="800" spc="50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и</a:t>
            </a:r>
            <a:r>
              <a:rPr sz="800" spc="-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2027</a:t>
            </a:r>
            <a:r>
              <a:rPr sz="800" spc="-25" dirty="0">
                <a:latin typeface="Times New Roman"/>
                <a:cs typeface="Times New Roman"/>
              </a:rPr>
              <a:t> </a:t>
            </a:r>
            <a:r>
              <a:rPr sz="800" spc="-10" dirty="0">
                <a:latin typeface="Times New Roman"/>
                <a:cs typeface="Times New Roman"/>
              </a:rPr>
              <a:t>годов»</a:t>
            </a:r>
            <a:endParaRPr sz="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6"/>
          <p:cNvGrpSpPr/>
          <p:nvPr/>
        </p:nvGrpSpPr>
        <p:grpSpPr>
          <a:xfrm>
            <a:off x="761999" y="144018"/>
            <a:ext cx="5480303" cy="1852422"/>
            <a:chOff x="528826" y="144018"/>
            <a:chExt cx="5480304" cy="1852422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8826" y="144018"/>
              <a:ext cx="5480304" cy="182575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49465" y="1943100"/>
              <a:ext cx="4718685" cy="53340"/>
            </a:xfrm>
            <a:custGeom>
              <a:avLst/>
              <a:gdLst/>
              <a:ahLst/>
              <a:cxnLst/>
              <a:rect l="l" t="t" r="r" b="b"/>
              <a:pathLst>
                <a:path w="4718685" h="53339">
                  <a:moveTo>
                    <a:pt x="0" y="0"/>
                  </a:moveTo>
                  <a:lnTo>
                    <a:pt x="0" y="53086"/>
                  </a:lnTo>
                </a:path>
                <a:path w="4718685" h="53339">
                  <a:moveTo>
                    <a:pt x="1572831" y="0"/>
                  </a:moveTo>
                  <a:lnTo>
                    <a:pt x="1572831" y="53086"/>
                  </a:lnTo>
                </a:path>
                <a:path w="4718685" h="53339">
                  <a:moveTo>
                    <a:pt x="3145599" y="0"/>
                  </a:moveTo>
                  <a:lnTo>
                    <a:pt x="3145599" y="53086"/>
                  </a:lnTo>
                </a:path>
                <a:path w="4718685" h="53339">
                  <a:moveTo>
                    <a:pt x="4718240" y="0"/>
                  </a:moveTo>
                  <a:lnTo>
                    <a:pt x="4718240" y="53086"/>
                  </a:lnTo>
                </a:path>
              </a:pathLst>
            </a:custGeom>
            <a:ln w="9525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878059"/>
              </p:ext>
            </p:extLst>
          </p:nvPr>
        </p:nvGraphicFramePr>
        <p:xfrm>
          <a:off x="76200" y="2419350"/>
          <a:ext cx="8907730" cy="242055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04800"/>
                <a:gridCol w="5250129"/>
                <a:gridCol w="693471"/>
                <a:gridCol w="525729"/>
                <a:gridCol w="685800"/>
                <a:gridCol w="762000"/>
                <a:gridCol w="685801"/>
              </a:tblGrid>
              <a:tr h="226568">
                <a:tc rowSpan="2">
                  <a:txBody>
                    <a:bodyPr/>
                    <a:lstStyle/>
                    <a:p>
                      <a:pPr marL="45720" marR="39370" indent="17780">
                        <a:lnSpc>
                          <a:spcPct val="142900"/>
                        </a:lnSpc>
                        <a:spcBef>
                          <a:spcPts val="325"/>
                        </a:spcBef>
                      </a:pPr>
                      <a:r>
                        <a:rPr sz="9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sz="900" spc="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sz="900" spc="-3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показателя</a:t>
                      </a:r>
                      <a:r>
                        <a:rPr lang="ru-RU" sz="9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" marB="0" anchor="ctr"/>
                </a:tc>
                <a:tc rowSpan="2"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1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1280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измерения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270" marB="0" anchor="ctr"/>
                </a:tc>
                <a:tc rowSpan="2"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sz="900" spc="-1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25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4610" marB="0" anchor="ctr"/>
                </a:tc>
                <a:tc rowSpan="2">
                  <a:txBody>
                    <a:bodyPr/>
                    <a:lstStyle/>
                    <a:p>
                      <a:pPr marL="1714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r>
                        <a:rPr sz="900" spc="-3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270" marB="0" anchor="ctr"/>
                </a:tc>
                <a:tc gridSpan="2">
                  <a:txBody>
                    <a:bodyPr/>
                    <a:lstStyle/>
                    <a:p>
                      <a:pPr marL="461645" algn="l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</a:t>
                      </a:r>
                      <a:r>
                        <a:rPr sz="900" spc="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6034" marB="0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9398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r>
                        <a:rPr sz="9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128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2028год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1280" marB="0"/>
                </a:tc>
              </a:tr>
              <a:tr h="1337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ts val="935"/>
                        </a:lnSpc>
                      </a:pP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</a:t>
                      </a:r>
                      <a:r>
                        <a:rPr sz="8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</a:t>
                      </a:r>
                      <a:r>
                        <a:rPr sz="800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программами</a:t>
                      </a:r>
                      <a:r>
                        <a:rPr sz="8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дошкольного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образования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" marB="0" anchor="ctr"/>
                </a:tc>
              </a:tr>
              <a:tr h="2355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180" marR="34925">
                        <a:lnSpc>
                          <a:spcPts val="96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</a:t>
                      </a:r>
                      <a:r>
                        <a:rPr sz="800" spc="434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педагогических</a:t>
                      </a:r>
                      <a:r>
                        <a:rPr sz="800" spc="4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работников</a:t>
                      </a:r>
                      <a:r>
                        <a:rPr sz="800" spc="4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дошкольных</a:t>
                      </a:r>
                      <a:r>
                        <a:rPr sz="800" spc="4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образовательных</a:t>
                      </a:r>
                      <a:r>
                        <a:rPr sz="800" spc="4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организаций,</a:t>
                      </a:r>
                      <a:r>
                        <a:rPr sz="800" spc="4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которым</a:t>
                      </a:r>
                      <a:r>
                        <a:rPr sz="800" spc="4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</a:t>
                      </a:r>
                      <a:r>
                        <a:rPr sz="800" spc="4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прохождении</a:t>
                      </a:r>
                      <a:r>
                        <a:rPr sz="800" spc="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аттестации</a:t>
                      </a:r>
                      <a:r>
                        <a:rPr sz="80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присвоена</a:t>
                      </a:r>
                      <a:r>
                        <a:rPr sz="800" spc="-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высшая</a:t>
                      </a:r>
                      <a:r>
                        <a:rPr sz="8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или первая</a:t>
                      </a:r>
                      <a:r>
                        <a:rPr sz="8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11,5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11,5</a:t>
                      </a:r>
                      <a:endParaRPr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11,5</a:t>
                      </a:r>
                      <a:endParaRPr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" marB="0" anchor="ctr"/>
                </a:tc>
              </a:tr>
              <a:tr h="2349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180" marR="33020">
                        <a:lnSpc>
                          <a:spcPts val="960"/>
                        </a:lnSpc>
                      </a:pP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</a:t>
                      </a:r>
                      <a:r>
                        <a:rPr sz="800" spc="1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</a:t>
                      </a:r>
                      <a:r>
                        <a:rPr sz="800" spc="1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sz="800" spc="1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возрасте</a:t>
                      </a:r>
                      <a:r>
                        <a:rPr sz="800" spc="1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</a:t>
                      </a:r>
                      <a:r>
                        <a:rPr sz="800" spc="1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sz="800" spc="1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</a:t>
                      </a:r>
                      <a:r>
                        <a:rPr sz="800" spc="1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sz="800" spc="1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</a:t>
                      </a:r>
                      <a:r>
                        <a:rPr sz="800" spc="1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программами</a:t>
                      </a:r>
                      <a:r>
                        <a:rPr sz="800" spc="1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дополнительного</a:t>
                      </a:r>
                      <a:r>
                        <a:rPr sz="800" spc="1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</a:t>
                      </a:r>
                      <a:r>
                        <a:rPr sz="800" spc="1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(удельный</a:t>
                      </a:r>
                      <a:r>
                        <a:rPr sz="800" spc="1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вес</a:t>
                      </a:r>
                      <a:r>
                        <a:rPr sz="800" spc="1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численности</a:t>
                      </a:r>
                      <a:r>
                        <a:rPr sz="800" spc="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детей,</a:t>
                      </a:r>
                      <a:r>
                        <a:rPr sz="8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получающих</a:t>
                      </a:r>
                      <a:r>
                        <a:rPr sz="8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услуги</a:t>
                      </a:r>
                      <a:r>
                        <a:rPr sz="800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дополнительного</a:t>
                      </a:r>
                      <a:r>
                        <a:rPr sz="8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образования,</a:t>
                      </a:r>
                      <a:r>
                        <a:rPr sz="800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sz="8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общей</a:t>
                      </a:r>
                      <a:r>
                        <a:rPr sz="8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численности</a:t>
                      </a:r>
                      <a:r>
                        <a:rPr sz="8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 в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возрасте</a:t>
                      </a:r>
                      <a:r>
                        <a:rPr sz="800" spc="-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5-18</a:t>
                      </a:r>
                      <a:r>
                        <a:rPr sz="8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лет)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</a:t>
                      </a:r>
                      <a:endParaRPr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</a:t>
                      </a:r>
                      <a:endParaRPr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" marB="0" anchor="ctr"/>
                </a:tc>
              </a:tr>
              <a:tr h="2362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180" marR="33655">
                        <a:lnSpc>
                          <a:spcPts val="960"/>
                        </a:lnSpc>
                      </a:pP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</a:t>
                      </a:r>
                      <a:r>
                        <a:rPr sz="800" spc="28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педагогических</a:t>
                      </a:r>
                      <a:r>
                        <a:rPr sz="800" spc="27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работников</a:t>
                      </a:r>
                      <a:r>
                        <a:rPr sz="800" spc="28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общеобразовательных</a:t>
                      </a:r>
                      <a:r>
                        <a:rPr sz="800" spc="28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организаций,</a:t>
                      </a:r>
                      <a:r>
                        <a:rPr sz="800" spc="28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которым</a:t>
                      </a:r>
                      <a:r>
                        <a:rPr sz="800" spc="28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</a:t>
                      </a:r>
                      <a:r>
                        <a:rPr sz="800" spc="26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прохождении</a:t>
                      </a:r>
                      <a:r>
                        <a:rPr sz="800" spc="27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аттестации</a:t>
                      </a:r>
                      <a:r>
                        <a:rPr sz="800" spc="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присвоена</a:t>
                      </a:r>
                      <a:r>
                        <a:rPr sz="80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первая</a:t>
                      </a:r>
                      <a:r>
                        <a:rPr sz="8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высшая</a:t>
                      </a:r>
                      <a:r>
                        <a:rPr sz="80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10,5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</a:t>
                      </a:r>
                      <a:endParaRPr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" marB="0" anchor="ctr"/>
                </a:tc>
              </a:tr>
              <a:tr h="2349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180" marR="33655">
                        <a:lnSpc>
                          <a:spcPts val="960"/>
                        </a:lnSpc>
                      </a:pP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</a:t>
                      </a:r>
                      <a:r>
                        <a:rPr sz="800" spc="1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выпускников,</a:t>
                      </a:r>
                      <a:r>
                        <a:rPr sz="800" spc="1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sz="800" spc="1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получивших</a:t>
                      </a:r>
                      <a:r>
                        <a:rPr sz="800" spc="1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аттестат</a:t>
                      </a:r>
                      <a:r>
                        <a:rPr sz="800" spc="1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sz="800" spc="1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</a:t>
                      </a:r>
                      <a:r>
                        <a:rPr sz="800" spc="1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общем</a:t>
                      </a:r>
                      <a:r>
                        <a:rPr sz="800" spc="1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образовании</a:t>
                      </a:r>
                      <a:r>
                        <a:rPr sz="800" spc="1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sz="800" spc="1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общей</a:t>
                      </a:r>
                      <a:r>
                        <a:rPr sz="800" spc="1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численности</a:t>
                      </a:r>
                      <a:r>
                        <a:rPr sz="800" spc="1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выпускников</a:t>
                      </a:r>
                      <a:r>
                        <a:rPr sz="800" spc="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муниципальных</a:t>
                      </a:r>
                      <a:r>
                        <a:rPr sz="800" spc="8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общеобразовательных</a:t>
                      </a:r>
                      <a:r>
                        <a:rPr sz="800" spc="9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организаций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" marB="0" anchor="ctr"/>
                </a:tc>
              </a:tr>
              <a:tr h="246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ts val="940"/>
                        </a:lnSpc>
                      </a:pP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sz="800" spc="16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молодых</a:t>
                      </a:r>
                      <a:r>
                        <a:rPr sz="800" spc="16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специалистов,</a:t>
                      </a:r>
                      <a:r>
                        <a:rPr sz="800" spc="16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трудоустроившихся</a:t>
                      </a:r>
                      <a:r>
                        <a:rPr sz="800" spc="16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sz="800" spc="17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образовательные</a:t>
                      </a:r>
                      <a:r>
                        <a:rPr sz="800" spc="16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организации</a:t>
                      </a:r>
                      <a:r>
                        <a:rPr sz="800" spc="16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Ейского</a:t>
                      </a:r>
                      <a:r>
                        <a:rPr sz="800" spc="16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района</a:t>
                      </a:r>
                      <a:r>
                        <a:rPr sz="800" spc="16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3180">
                        <a:lnSpc>
                          <a:spcPct val="100000"/>
                        </a:lnSpc>
                      </a:pP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окончания обучения</a:t>
                      </a:r>
                      <a:r>
                        <a:rPr sz="800" spc="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sz="800" spc="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профессиональных</a:t>
                      </a:r>
                      <a:r>
                        <a:rPr sz="8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образовательных</a:t>
                      </a:r>
                      <a:r>
                        <a:rPr sz="8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организациях</a:t>
                      </a:r>
                      <a:r>
                        <a:rPr sz="8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800" spc="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организациях</a:t>
                      </a:r>
                      <a:r>
                        <a:rPr sz="800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высшего</a:t>
                      </a:r>
                      <a:r>
                        <a:rPr sz="800" spc="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</a:t>
                      </a:r>
                      <a:r>
                        <a:rPr sz="8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27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27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270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270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270" marB="0" anchor="ctr"/>
                </a:tc>
              </a:tr>
              <a:tr h="2349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180" marR="33655">
                        <a:lnSpc>
                          <a:spcPts val="960"/>
                        </a:lnSpc>
                      </a:pP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</a:t>
                      </a:r>
                      <a:r>
                        <a:rPr sz="800" spc="484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обучающихся</a:t>
                      </a:r>
                      <a:r>
                        <a:rPr sz="800" spc="48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sz="800" spc="48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ограниченными</a:t>
                      </a:r>
                      <a:r>
                        <a:rPr sz="800" spc="47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возможностями</a:t>
                      </a:r>
                      <a:r>
                        <a:rPr sz="800" spc="49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здоровья</a:t>
                      </a:r>
                      <a:r>
                        <a:rPr sz="800" spc="47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sz="800" spc="48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муниципальных</a:t>
                      </a:r>
                      <a:r>
                        <a:rPr sz="800" spc="484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общеобразовательных</a:t>
                      </a:r>
                      <a:r>
                        <a:rPr sz="800" spc="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организациях,</a:t>
                      </a:r>
                      <a:r>
                        <a:rPr sz="800" spc="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обеспеченных</a:t>
                      </a:r>
                      <a:r>
                        <a:rPr sz="800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двухразовым</a:t>
                      </a:r>
                      <a:r>
                        <a:rPr sz="800" spc="6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бесплатным</a:t>
                      </a:r>
                      <a:r>
                        <a:rPr sz="800" spc="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питанием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27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27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270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270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270" marB="0" anchor="ctr"/>
                </a:tc>
              </a:tr>
              <a:tr h="3133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180" marR="33655">
                        <a:lnSpc>
                          <a:spcPts val="960"/>
                        </a:lnSpc>
                      </a:pP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</a:t>
                      </a:r>
                      <a:r>
                        <a:rPr sz="800" spc="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</a:t>
                      </a:r>
                      <a:r>
                        <a:rPr sz="800" spc="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sz="800" spc="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возрасте</a:t>
                      </a:r>
                      <a:r>
                        <a:rPr sz="800" spc="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</a:t>
                      </a:r>
                      <a:r>
                        <a:rPr sz="800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sz="800" spc="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</a:t>
                      </a:r>
                      <a:r>
                        <a:rPr sz="800" spc="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sz="800" spc="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лет,</a:t>
                      </a:r>
                      <a:r>
                        <a:rPr sz="800" spc="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использующих</a:t>
                      </a:r>
                      <a:r>
                        <a:rPr sz="800" spc="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сертификаты</a:t>
                      </a:r>
                      <a:r>
                        <a:rPr sz="800" spc="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дополнительного</a:t>
                      </a:r>
                      <a:r>
                        <a:rPr sz="800" spc="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</a:t>
                      </a:r>
                      <a:r>
                        <a:rPr sz="800" spc="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</a:t>
                      </a:r>
                      <a:r>
                        <a:rPr sz="800" spc="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соответствии</a:t>
                      </a:r>
                      <a:r>
                        <a:rPr sz="800" spc="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sz="800" spc="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показателями</a:t>
                      </a:r>
                      <a:r>
                        <a:rPr sz="8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АИС</a:t>
                      </a:r>
                      <a:r>
                        <a:rPr sz="8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«Навигатор»)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27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27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26,0</a:t>
                      </a:r>
                      <a:endParaRPr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27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27,0</a:t>
                      </a:r>
                      <a:endParaRPr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27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28,0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270" marB="0" anchor="ctr"/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6915" y="57658"/>
            <a:ext cx="732662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4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4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УНИЦИПАЛЬНАЯ ПРОГРАММА</a:t>
            </a:r>
            <a:r>
              <a:rPr sz="14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4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sz="14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4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АЗВИТИЕ</a:t>
            </a:r>
            <a:r>
              <a:rPr sz="14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В</a:t>
            </a:r>
            <a:r>
              <a:rPr sz="14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ЕЙСКОМ РАЙОНЕ</a:t>
            </a:r>
            <a:r>
              <a:rPr sz="14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4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1400" spc="-10" dirty="0"/>
          </a:p>
        </p:txBody>
      </p:sp>
      <p:sp>
        <p:nvSpPr>
          <p:cNvPr id="4" name="object 4"/>
          <p:cNvSpPr txBox="1"/>
          <p:nvPr/>
        </p:nvSpPr>
        <p:spPr>
          <a:xfrm>
            <a:off x="1445106" y="517567"/>
            <a:ext cx="76469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200" b="1" dirty="0">
                <a:solidFill>
                  <a:srgbClr val="0070C0"/>
                </a:solidFill>
                <a:latin typeface="Times New Roman"/>
                <a:cs typeface="Times New Roman"/>
              </a:rPr>
              <a:t>тыс. руб.</a:t>
            </a:r>
            <a:endParaRPr sz="1200" b="1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30977" y="0"/>
            <a:ext cx="2613026" cy="268503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35001" y="1962150"/>
            <a:ext cx="7343140" cy="43922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77825">
              <a:lnSpc>
                <a:spcPts val="1395"/>
              </a:lnSpc>
              <a:spcBef>
                <a:spcPts val="105"/>
              </a:spcBef>
              <a:tabLst>
                <a:tab pos="1950720" algn="l"/>
                <a:tab pos="3523615" algn="l"/>
              </a:tabLst>
            </a:pPr>
            <a:r>
              <a:rPr lang="ru-RU" sz="1400" b="1" spc="-25" dirty="0" smtClean="0">
                <a:solidFill>
                  <a:srgbClr val="5145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sz="1400" b="1" spc="-25" dirty="0" smtClean="0">
                <a:solidFill>
                  <a:srgbClr val="5145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sz="1400" b="1" spc="-25" dirty="0">
                <a:solidFill>
                  <a:srgbClr val="5145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lang="ru-RU" sz="1400" dirty="0" smtClean="0">
                <a:latin typeface="Times New Roman"/>
                <a:cs typeface="Times New Roman"/>
              </a:rPr>
              <a:t>              </a:t>
            </a:r>
            <a:r>
              <a:rPr sz="1400" b="1" spc="-25" dirty="0" smtClean="0">
                <a:solidFill>
                  <a:srgbClr val="5145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sz="1400" b="1" spc="-25" dirty="0">
                <a:solidFill>
                  <a:srgbClr val="5145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lang="ru-RU" sz="1400" dirty="0" smtClean="0">
                <a:latin typeface="Times New Roman"/>
                <a:cs typeface="Times New Roman"/>
              </a:rPr>
              <a:t>               </a:t>
            </a:r>
            <a:r>
              <a:rPr sz="1400" b="1" spc="-25" dirty="0" smtClean="0">
                <a:solidFill>
                  <a:srgbClr val="5145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2028 </a:t>
            </a:r>
            <a:r>
              <a:rPr sz="1400" b="1" spc="-25" dirty="0">
                <a:solidFill>
                  <a:srgbClr val="5145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pPr marL="12700" algn="ctr"/>
            <a:r>
              <a:rPr sz="1600" b="1" dirty="0">
                <a:solidFill>
                  <a:srgbClr val="09526C"/>
                </a:solidFill>
                <a:latin typeface="Times New Roman"/>
                <a:cs typeface="Times New Roman"/>
              </a:rPr>
              <a:t>Основные целевые показатели муниципальной программы Ейского района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488440" y="1051560"/>
            <a:ext cx="87376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100" b="1" dirty="0">
                <a:solidFill>
                  <a:srgbClr val="0070C0"/>
                </a:solidFill>
                <a:latin typeface="Times New Roman"/>
                <a:cs typeface="Times New Roman"/>
              </a:rPr>
              <a:t>3</a:t>
            </a:r>
            <a:r>
              <a:rPr sz="1400" i="1" spc="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0070C0"/>
                </a:solidFill>
                <a:latin typeface="Times New Roman"/>
                <a:cs typeface="Times New Roman"/>
              </a:rPr>
              <a:t>041 566,5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072256" y="405206"/>
            <a:ext cx="85979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0070C0"/>
                </a:solidFill>
                <a:latin typeface="Times New Roman"/>
                <a:cs typeface="Times New Roman"/>
              </a:rPr>
              <a:t>3</a:t>
            </a:r>
            <a:r>
              <a:rPr sz="1400" i="1" spc="-2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0070C0"/>
                </a:solidFill>
                <a:latin typeface="Times New Roman"/>
                <a:cs typeface="Times New Roman"/>
              </a:rPr>
              <a:t>110 003,3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688840" y="560208"/>
            <a:ext cx="873760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100" b="1" dirty="0">
                <a:solidFill>
                  <a:srgbClr val="0070C0"/>
                </a:solidFill>
                <a:latin typeface="Times New Roman"/>
                <a:cs typeface="Times New Roman"/>
              </a:rPr>
              <a:t>3 095 084,9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21" y="7717"/>
            <a:ext cx="886884" cy="1045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object 20"/>
          <p:cNvSpPr txBox="1"/>
          <p:nvPr/>
        </p:nvSpPr>
        <p:spPr>
          <a:xfrm>
            <a:off x="274420" y="4871959"/>
            <a:ext cx="8717179" cy="180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" algn="l">
              <a:lnSpc>
                <a:spcPts val="1630"/>
              </a:lnSpc>
            </a:pPr>
            <a:r>
              <a:rPr sz="900" spc="-10" dirty="0">
                <a:latin typeface="Trebuchet MS"/>
                <a:cs typeface="Trebuchet MS"/>
              </a:rPr>
              <a:t>*</a:t>
            </a:r>
            <a:r>
              <a:rPr sz="900" spc="-305" dirty="0">
                <a:latin typeface="Trebuchet MS"/>
                <a:cs typeface="Trebuchet MS"/>
              </a:rPr>
              <a:t> </a:t>
            </a:r>
            <a:r>
              <a:rPr sz="900" dirty="0">
                <a:latin typeface="Times New Roman"/>
                <a:cs typeface="Times New Roman"/>
              </a:rPr>
              <a:t>Показатели</a:t>
            </a:r>
            <a:r>
              <a:rPr sz="900" spc="-2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в</a:t>
            </a:r>
            <a:r>
              <a:rPr sz="900" spc="-15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Times New Roman"/>
                <a:cs typeface="Times New Roman"/>
              </a:rPr>
              <a:t>соответствии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dirty="0" smtClean="0">
                <a:latin typeface="Times New Roman"/>
                <a:cs typeface="Times New Roman"/>
              </a:rPr>
              <a:t>с</a:t>
            </a:r>
            <a:r>
              <a:rPr lang="ru-RU" sz="900" spc="-25" dirty="0">
                <a:latin typeface="Times New Roman"/>
                <a:cs typeface="Times New Roman"/>
              </a:rPr>
              <a:t> </a:t>
            </a:r>
            <a:r>
              <a:rPr lang="ru-RU" sz="900" spc="-25" dirty="0" smtClean="0">
                <a:latin typeface="Times New Roman"/>
                <a:cs typeface="Times New Roman"/>
              </a:rPr>
              <a:t>утвержденными целевыми показателями муниципальных программ по состоянию на 1 ноября 2025 г. </a:t>
            </a:r>
            <a:endParaRPr sz="9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21" y="7717"/>
            <a:ext cx="886884" cy="1045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2" y="971550"/>
            <a:ext cx="4157662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872264" y="57150"/>
            <a:ext cx="4156937" cy="5029200"/>
          </a:xfrm>
          <a:prstGeom prst="round2DiagRect">
            <a:avLst/>
          </a:prstGeom>
          <a:noFill/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64732" y="73768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Уважаемые жители </a:t>
            </a:r>
            <a:r>
              <a:rPr lang="ru-RU" sz="1600" dirty="0" err="1" smtClean="0">
                <a:solidFill>
                  <a:srgbClr val="0070C0"/>
                </a:solidFill>
                <a:latin typeface="Monotype Corsiva" panose="03010101010201010101" pitchFamily="66" charset="0"/>
              </a:rPr>
              <a:t>Ейского</a:t>
            </a:r>
            <a:r>
              <a:rPr lang="ru-RU" sz="16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 района!</a:t>
            </a:r>
          </a:p>
          <a:p>
            <a:pPr algn="ctr"/>
            <a:endParaRPr lang="ru-RU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48464" y="381544"/>
            <a:ext cx="4004537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     Приглашаем Вас ознакомиться с основными положениями бюджета муниципального образования </a:t>
            </a:r>
            <a:r>
              <a:rPr lang="ru-RU" sz="1400" dirty="0" err="1" smtClean="0">
                <a:solidFill>
                  <a:srgbClr val="0070C0"/>
                </a:solidFill>
                <a:latin typeface="Monotype Corsiva" panose="03010101010201010101" pitchFamily="66" charset="0"/>
              </a:rPr>
              <a:t>Ейский</a:t>
            </a:r>
            <a:r>
              <a:rPr lang="ru-RU" sz="14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 район на 2026 год и на плановый период 2027 и 2028 годов в доступной для широкого круга заинтересованных  пользователей  форме.</a:t>
            </a:r>
          </a:p>
          <a:p>
            <a:pPr lvl="0" algn="just"/>
            <a:r>
              <a:rPr lang="ru-RU" sz="14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       Проект существует уже не первый год и показал свою значимость как эффективный механизм диалога между администрацией и жителями </a:t>
            </a:r>
            <a:r>
              <a:rPr lang="ru-RU" sz="1400" dirty="0" err="1" smtClean="0">
                <a:solidFill>
                  <a:srgbClr val="0070C0"/>
                </a:solidFill>
                <a:latin typeface="Monotype Corsiva" panose="03010101010201010101" pitchFamily="66" charset="0"/>
              </a:rPr>
              <a:t>Ейского</a:t>
            </a:r>
            <a:r>
              <a:rPr lang="ru-RU" sz="14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 района. Его цель - сделать официальную информацию не просто доступной, но понятной и интересной для каждого жителя.</a:t>
            </a:r>
          </a:p>
          <a:p>
            <a:pPr lvl="0" algn="just"/>
            <a:r>
              <a:rPr lang="ru-RU" sz="14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        Эффективное, ответственное и прозрачное управление муниципальными финансами является базовым условием достижения стратегических </a:t>
            </a:r>
            <a:r>
              <a:rPr lang="en-US" sz="14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ru-RU" sz="14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целей социально-экономического развития </a:t>
            </a:r>
            <a:r>
              <a:rPr lang="ru-RU" sz="1400" dirty="0" err="1" smtClean="0">
                <a:solidFill>
                  <a:srgbClr val="0070C0"/>
                </a:solidFill>
                <a:latin typeface="Monotype Corsiva" panose="03010101010201010101" pitchFamily="66" charset="0"/>
              </a:rPr>
              <a:t>Ейского</a:t>
            </a:r>
            <a:r>
              <a:rPr lang="ru-RU" sz="14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 района.</a:t>
            </a:r>
          </a:p>
          <a:p>
            <a:pPr lvl="0" algn="just"/>
            <a:r>
              <a:rPr lang="ru-RU" sz="14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     Очень надеемся, что «Бюджет для граждан», разработанный финансовым управлением</a:t>
            </a:r>
            <a:r>
              <a:rPr lang="en-US" sz="14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ru-RU" sz="14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администрации муниципального образования </a:t>
            </a:r>
            <a:r>
              <a:rPr lang="ru-RU" sz="1400" dirty="0" err="1" smtClean="0">
                <a:solidFill>
                  <a:srgbClr val="0070C0"/>
                </a:solidFill>
                <a:latin typeface="Monotype Corsiva" panose="03010101010201010101" pitchFamily="66" charset="0"/>
              </a:rPr>
              <a:t>Ейский</a:t>
            </a:r>
            <a:r>
              <a:rPr lang="ru-RU" sz="14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 район, станет доступным источником для повышения финансовой грамотности жителей нашего района и активизации общественного  контроля за муниципальными расходами.</a:t>
            </a:r>
          </a:p>
          <a:p>
            <a:pPr algn="just"/>
            <a:endParaRPr lang="ru-RU" sz="1200" dirty="0" smtClean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7938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39055" y="429769"/>
            <a:ext cx="4504944" cy="256489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5619" y="339470"/>
            <a:ext cx="2970149" cy="221869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64872" y="2702510"/>
            <a:ext cx="461200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09526C"/>
                </a:solidFill>
                <a:latin typeface="Times New Roman"/>
                <a:cs typeface="Times New Roman"/>
              </a:rPr>
              <a:t>Основные целевые показатели муниципальной</a:t>
            </a:r>
          </a:p>
          <a:p>
            <a:pPr marL="12700" algn="ctr">
              <a:lnSpc>
                <a:spcPct val="100000"/>
              </a:lnSpc>
            </a:pPr>
            <a:r>
              <a:rPr sz="1600" b="1" dirty="0">
                <a:solidFill>
                  <a:srgbClr val="09526C"/>
                </a:solidFill>
                <a:latin typeface="Times New Roman"/>
                <a:cs typeface="Times New Roman"/>
              </a:rPr>
              <a:t>программы Ейского района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38201" y="57150"/>
            <a:ext cx="8381999" cy="6354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400" b="1" spc="-4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МУНИЦИПАЛЬНАЯ ПРОГРАММА</a:t>
            </a:r>
            <a:r>
              <a:rPr lang="en-US" sz="1400" b="1" spc="-4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sz="1400" b="1" spc="-4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«С</a:t>
            </a:r>
            <a:r>
              <a:rPr lang="ru-RU" sz="1400" b="1" spc="-4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ОЦИАЛЬНАЯ</a:t>
            </a:r>
            <a:r>
              <a:rPr sz="1400" b="1" spc="-4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1400" b="1" spc="-4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ПОДДЕРЖКА</a:t>
            </a:r>
            <a:r>
              <a:rPr sz="1400" b="1" spc="-4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1400" b="1" spc="-4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ГРАЖДАН В</a:t>
            </a:r>
            <a:r>
              <a:rPr sz="1400" b="1" spc="-4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1400" b="1" spc="-4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ЕЙСКОМ РАЙОНЕ</a:t>
            </a:r>
            <a:r>
              <a:rPr sz="1400" b="1" spc="-40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»</a:t>
            </a:r>
          </a:p>
          <a:p>
            <a:pPr>
              <a:lnSpc>
                <a:spcPct val="100000"/>
              </a:lnSpc>
              <a:spcBef>
                <a:spcPts val="265"/>
              </a:spcBef>
            </a:pPr>
            <a:endParaRPr sz="2400" b="1" spc="-40" dirty="0" smtClean="0">
              <a:solidFill>
                <a:srgbClr val="0070C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009949"/>
              </p:ext>
            </p:extLst>
          </p:nvPr>
        </p:nvGraphicFramePr>
        <p:xfrm>
          <a:off x="245174" y="3357499"/>
          <a:ext cx="8746425" cy="14724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87286"/>
                <a:gridCol w="5563540"/>
                <a:gridCol w="685800"/>
                <a:gridCol w="533400"/>
                <a:gridCol w="533400"/>
                <a:gridCol w="609600"/>
                <a:gridCol w="533399"/>
              </a:tblGrid>
              <a:tr h="204851">
                <a:tc rowSpan="2">
                  <a:txBody>
                    <a:bodyPr/>
                    <a:lstStyle/>
                    <a:p>
                      <a:pPr marL="65405" marR="59055" indent="20955">
                        <a:lnSpc>
                          <a:spcPct val="100000"/>
                        </a:lnSpc>
                      </a:pPr>
                      <a:r>
                        <a:rPr sz="900" spc="-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sz="900" spc="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858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sz="900" spc="4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показателя</a:t>
                      </a:r>
                      <a:r>
                        <a:rPr lang="ru-RU" sz="9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3820" marB="0" anchor="ctr"/>
                </a:tc>
                <a:tc rowSpan="2">
                  <a:txBody>
                    <a:bodyPr/>
                    <a:lstStyle/>
                    <a:p>
                      <a:pPr marL="62865" marR="55880" indent="38100">
                        <a:lnSpc>
                          <a:spcPct val="100000"/>
                        </a:lnSpc>
                      </a:pPr>
                      <a:r>
                        <a:rPr sz="900" spc="-1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r>
                        <a:rPr sz="900" spc="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измерения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858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sz="900" spc="-3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r>
                        <a:rPr sz="900" spc="-3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248285" algn="ctr">
                        <a:lnSpc>
                          <a:spcPct val="100000"/>
                        </a:lnSpc>
                      </a:pPr>
                      <a:r>
                        <a:rPr sz="9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</a:t>
                      </a:r>
                      <a:r>
                        <a:rPr sz="900" spc="-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8580" marB="0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8850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85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38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85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860"/>
                        </a:lnSpc>
                      </a:pPr>
                      <a:r>
                        <a:rPr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r>
                        <a:rPr sz="900" spc="-3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860"/>
                        </a:lnSpc>
                      </a:pPr>
                      <a:r>
                        <a:rPr sz="9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2028год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205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ts val="935"/>
                        </a:lnSpc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</a:t>
                      </a:r>
                      <a:r>
                        <a:rPr sz="900" spc="1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детей-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сирот</a:t>
                      </a:r>
                      <a:r>
                        <a:rPr sz="900" spc="1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900" spc="1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детей,</a:t>
                      </a:r>
                      <a:r>
                        <a:rPr sz="900" spc="1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оставшихся</a:t>
                      </a:r>
                      <a:r>
                        <a:rPr sz="900" spc="1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</a:t>
                      </a:r>
                      <a:r>
                        <a:rPr sz="900" spc="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попечения</a:t>
                      </a:r>
                      <a:r>
                        <a:rPr sz="900" spc="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родителей,</a:t>
                      </a:r>
                      <a:r>
                        <a:rPr sz="900" spc="1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переданных</a:t>
                      </a:r>
                      <a:r>
                        <a:rPr sz="900" spc="9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sz="900" spc="9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воспитание</a:t>
                      </a:r>
                      <a:r>
                        <a:rPr sz="900" spc="10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sz="900" spc="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семьи</a:t>
                      </a:r>
                      <a:r>
                        <a:rPr sz="900" spc="1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</a:t>
                      </a:r>
                      <a:r>
                        <a:rPr sz="900" spc="1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3815">
                        <a:lnSpc>
                          <a:spcPts val="885"/>
                        </a:lnSpc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числа</a:t>
                      </a: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вновь</a:t>
                      </a: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выявленных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</a:pPr>
                      <a:r>
                        <a:rPr sz="9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170"/>
                        </a:lnSpc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170"/>
                        </a:lnSpc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70"/>
                        </a:lnSpc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70"/>
                        </a:lnSpc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175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ts val="940"/>
                        </a:lnSpc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</a:t>
                      </a:r>
                      <a:r>
                        <a:rPr sz="900" spc="1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охвата</a:t>
                      </a:r>
                      <a:r>
                        <a:rPr sz="900" spc="1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детей-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сирот</a:t>
                      </a:r>
                      <a:r>
                        <a:rPr sz="900" spc="1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900" spc="1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детей,</a:t>
                      </a:r>
                      <a:r>
                        <a:rPr sz="900" spc="1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оставшихся</a:t>
                      </a:r>
                      <a:r>
                        <a:rPr sz="900" spc="1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</a:t>
                      </a:r>
                      <a:r>
                        <a:rPr sz="900" spc="1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попечения</a:t>
                      </a:r>
                      <a:r>
                        <a:rPr sz="900" spc="1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родителей,</a:t>
                      </a:r>
                      <a:r>
                        <a:rPr sz="900" spc="16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которым</a:t>
                      </a:r>
                      <a:r>
                        <a:rPr sz="900" spc="1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предоставляется</a:t>
                      </a:r>
                      <a:r>
                        <a:rPr sz="900" spc="15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ежемесячная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3815">
                        <a:lnSpc>
                          <a:spcPts val="880"/>
                        </a:lnSpc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денежная</a:t>
                      </a:r>
                      <a:r>
                        <a:rPr sz="90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выплата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70"/>
                        </a:lnSpc>
                      </a:pPr>
                      <a:r>
                        <a:rPr sz="9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170"/>
                        </a:lnSpc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170"/>
                        </a:lnSpc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70"/>
                        </a:lnSpc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70"/>
                        </a:lnSpc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486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815" marR="34290">
                        <a:lnSpc>
                          <a:spcPts val="960"/>
                        </a:lnSpc>
                        <a:spcBef>
                          <a:spcPts val="1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</a:t>
                      </a:r>
                      <a:r>
                        <a:rPr sz="900" spc="8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охвата</a:t>
                      </a:r>
                      <a:r>
                        <a:rPr sz="900" spc="7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лиц,</a:t>
                      </a:r>
                      <a:r>
                        <a:rPr sz="900" spc="8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замещавших</a:t>
                      </a:r>
                      <a:r>
                        <a:rPr sz="900" spc="8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муниципальные</a:t>
                      </a:r>
                      <a:r>
                        <a:rPr sz="900" spc="6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должности</a:t>
                      </a:r>
                      <a:r>
                        <a:rPr sz="900" spc="7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900" spc="7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должности</a:t>
                      </a:r>
                      <a:r>
                        <a:rPr sz="900" spc="8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муниципальной</a:t>
                      </a:r>
                      <a:r>
                        <a:rPr sz="900" spc="7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службы</a:t>
                      </a:r>
                      <a:r>
                        <a:rPr sz="900" spc="8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</a:t>
                      </a:r>
                      <a:r>
                        <a:rPr sz="900" spc="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</a:t>
                      </a:r>
                      <a:r>
                        <a:rPr sz="9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Ейский</a:t>
                      </a: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район,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которым</a:t>
                      </a:r>
                      <a:r>
                        <a:rPr sz="900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полагается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дополнительное</a:t>
                      </a:r>
                      <a:r>
                        <a:rPr sz="9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материальное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</a:pPr>
                      <a:r>
                        <a:rPr sz="9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170"/>
                        </a:lnSpc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170"/>
                        </a:lnSpc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70"/>
                        </a:lnSpc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70"/>
                        </a:lnSpc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6008370" y="2724150"/>
            <a:ext cx="544830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25" dirty="0">
                <a:solidFill>
                  <a:srgbClr val="5145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год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911721" y="2770649"/>
            <a:ext cx="544196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100" b="1" spc="-25" dirty="0">
                <a:solidFill>
                  <a:srgbClr val="5145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год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761604" y="2778379"/>
            <a:ext cx="544196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25" dirty="0">
                <a:solidFill>
                  <a:srgbClr val="5145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2028 год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637404" y="848692"/>
            <a:ext cx="991996" cy="8848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3510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    </a:t>
            </a:r>
            <a:r>
              <a:rPr lang="ru-RU" sz="12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тыс.руб</a:t>
            </a:r>
            <a:r>
              <a:rPr lang="ru-RU" sz="12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.</a:t>
            </a:r>
            <a:endParaRPr sz="1200" dirty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34"/>
              </a:spcBef>
            </a:pPr>
            <a:endParaRPr lang="ru-RU" sz="900" dirty="0" smtClean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34"/>
              </a:spcBef>
            </a:pPr>
            <a:endParaRPr sz="900" dirty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ru-RU" sz="11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          </a:t>
            </a:r>
            <a:r>
              <a:rPr sz="11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97</a:t>
            </a:r>
            <a:r>
              <a:rPr sz="1100" b="1" spc="-10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100" b="1" spc="-10" dirty="0">
                <a:solidFill>
                  <a:srgbClr val="0070C0"/>
                </a:solidFill>
                <a:latin typeface="Times New Roman"/>
                <a:cs typeface="Times New Roman"/>
              </a:rPr>
              <a:t>923,2</a:t>
            </a:r>
            <a:endParaRPr sz="11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21" y="7717"/>
            <a:ext cx="886884" cy="1045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553200" y="895350"/>
            <a:ext cx="117312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234315" algn="r"/>
            <a:r>
              <a:rPr lang="ru-RU" sz="1100" b="1" dirty="0">
                <a:solidFill>
                  <a:srgbClr val="0070C0"/>
                </a:solidFill>
                <a:latin typeface="Times New Roman"/>
                <a:cs typeface="Times New Roman"/>
              </a:rPr>
              <a:t>101 170,9</a:t>
            </a: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239000" y="590550"/>
            <a:ext cx="12961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234315" algn="r">
              <a:lnSpc>
                <a:spcPct val="100000"/>
              </a:lnSpc>
            </a:pPr>
            <a:r>
              <a:rPr lang="ru-RU" sz="1100" b="1" dirty="0">
                <a:solidFill>
                  <a:srgbClr val="0070C0"/>
                </a:solidFill>
                <a:latin typeface="Times New Roman"/>
                <a:cs typeface="Times New Roman"/>
              </a:rPr>
              <a:t>102 890,8</a:t>
            </a:r>
          </a:p>
        </p:txBody>
      </p:sp>
      <p:sp>
        <p:nvSpPr>
          <p:cNvPr id="14" name="object 20"/>
          <p:cNvSpPr txBox="1"/>
          <p:nvPr/>
        </p:nvSpPr>
        <p:spPr>
          <a:xfrm>
            <a:off x="274420" y="4871959"/>
            <a:ext cx="8717179" cy="180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" algn="l">
              <a:lnSpc>
                <a:spcPts val="1630"/>
              </a:lnSpc>
            </a:pPr>
            <a:r>
              <a:rPr sz="900" spc="-10" dirty="0">
                <a:latin typeface="Trebuchet MS"/>
                <a:cs typeface="Trebuchet MS"/>
              </a:rPr>
              <a:t>*</a:t>
            </a:r>
            <a:r>
              <a:rPr sz="900" spc="-305" dirty="0">
                <a:latin typeface="Trebuchet MS"/>
                <a:cs typeface="Trebuchet MS"/>
              </a:rPr>
              <a:t> </a:t>
            </a:r>
            <a:r>
              <a:rPr sz="900" dirty="0">
                <a:latin typeface="Times New Roman"/>
                <a:cs typeface="Times New Roman"/>
              </a:rPr>
              <a:t>Показатели</a:t>
            </a:r>
            <a:r>
              <a:rPr sz="900" spc="-2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в</a:t>
            </a:r>
            <a:r>
              <a:rPr sz="900" spc="-15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Times New Roman"/>
                <a:cs typeface="Times New Roman"/>
              </a:rPr>
              <a:t>соответствии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dirty="0" smtClean="0">
                <a:latin typeface="Times New Roman"/>
                <a:cs typeface="Times New Roman"/>
              </a:rPr>
              <a:t>с</a:t>
            </a:r>
            <a:r>
              <a:rPr lang="ru-RU" sz="900" spc="-25" dirty="0">
                <a:latin typeface="Times New Roman"/>
                <a:cs typeface="Times New Roman"/>
              </a:rPr>
              <a:t> </a:t>
            </a:r>
            <a:r>
              <a:rPr lang="ru-RU" sz="900" spc="-25" dirty="0" smtClean="0">
                <a:latin typeface="Times New Roman"/>
                <a:cs typeface="Times New Roman"/>
              </a:rPr>
              <a:t>утвержденными целевыми показателями муниципальных программ по состоянию на 1 ноября 2025 г. </a:t>
            </a:r>
            <a:endParaRPr sz="9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5075" y="114046"/>
            <a:ext cx="835892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pc="-4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</a:t>
            </a:r>
            <a:r>
              <a:rPr lang="ru-RU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</a:t>
            </a:r>
            <a:r>
              <a:rPr lang="ru-RU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ЕТИ</a:t>
            </a:r>
            <a:r>
              <a:rPr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</a:t>
            </a:r>
            <a:r>
              <a:rPr lang="ru-RU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ЙСКОГО РЙОНА</a:t>
            </a:r>
            <a:r>
              <a:rPr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spc="-4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0171" y="327279"/>
            <a:ext cx="3203829" cy="2092071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467327"/>
              </p:ext>
            </p:extLst>
          </p:nvPr>
        </p:nvGraphicFramePr>
        <p:xfrm>
          <a:off x="245173" y="3069463"/>
          <a:ext cx="8766810" cy="162204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226"/>
                <a:gridCol w="5476875"/>
                <a:gridCol w="618489"/>
                <a:gridCol w="523239"/>
                <a:gridCol w="520066"/>
                <a:gridCol w="677545"/>
                <a:gridCol w="674370"/>
              </a:tblGrid>
              <a:tr h="264287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8265">
                        <a:lnSpc>
                          <a:spcPct val="100000"/>
                        </a:lnSpc>
                      </a:pPr>
                      <a:r>
                        <a:rPr sz="9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75565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sz="900" spc="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показателя</a:t>
                      </a:r>
                      <a:r>
                        <a:rPr lang="ru-RU" sz="9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1440" marB="0"/>
                </a:tc>
                <a:tc rowSpan="2"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</a:pPr>
                      <a:r>
                        <a:rPr sz="900" spc="-1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1280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измерения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75565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sz="9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20026</a:t>
                      </a:r>
                      <a:r>
                        <a:rPr sz="900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87655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</a:t>
                      </a:r>
                      <a:r>
                        <a:rPr sz="9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191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7750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55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14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55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r>
                        <a:rPr sz="9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7314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</a:t>
                      </a:r>
                      <a:r>
                        <a:rPr sz="9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7314" marB="0"/>
                </a:tc>
              </a:tr>
              <a:tr h="2542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815" marR="35560">
                        <a:lnSpc>
                          <a:spcPts val="960"/>
                        </a:lnSpc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sz="900" spc="2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муниципальных</a:t>
                      </a:r>
                      <a:r>
                        <a:rPr sz="900" spc="2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конкурсов,</a:t>
                      </a:r>
                      <a:r>
                        <a:rPr sz="900" spc="2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соревнований,</a:t>
                      </a:r>
                      <a:r>
                        <a:rPr sz="900" spc="2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олимпиад</a:t>
                      </a:r>
                      <a:r>
                        <a:rPr sz="900" spc="2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900" spc="2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иных</a:t>
                      </a:r>
                      <a:r>
                        <a:rPr sz="900" spc="2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мероприятий,</a:t>
                      </a:r>
                      <a:r>
                        <a:rPr sz="900" spc="2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проведенных</a:t>
                      </a:r>
                      <a:r>
                        <a:rPr sz="900" spc="2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</a:t>
                      </a:r>
                      <a:r>
                        <a:rPr sz="900" spc="2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выявления</a:t>
                      </a:r>
                      <a:r>
                        <a:rPr sz="900" spc="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одаренных</a:t>
                      </a:r>
                      <a:r>
                        <a:rPr sz="900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70"/>
                        </a:lnSpc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шт.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40"/>
                        </a:lnSpc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240"/>
                        </a:lnSpc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240"/>
                        </a:lnSpc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716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ts val="935"/>
                        </a:lnSpc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детей,</a:t>
                      </a:r>
                      <a:r>
                        <a:rPr sz="9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отдохнувших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профильных</a:t>
                      </a:r>
                      <a:r>
                        <a:rPr sz="900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лагерях</a:t>
                      </a:r>
                      <a:r>
                        <a:rPr sz="9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лагерях</a:t>
                      </a:r>
                      <a:r>
                        <a:rPr sz="9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труда</a:t>
                      </a:r>
                      <a:r>
                        <a:rPr sz="9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отдыха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60"/>
                        </a:lnSpc>
                      </a:pPr>
                      <a:r>
                        <a:rPr sz="9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0"/>
                        </a:lnSpc>
                      </a:pP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10,1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60"/>
                        </a:lnSpc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9,1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60"/>
                        </a:lnSpc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9,1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160"/>
                        </a:lnSpc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9,1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290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815" marR="34290">
                        <a:lnSpc>
                          <a:spcPts val="960"/>
                        </a:lnSpc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мероприятий</a:t>
                      </a:r>
                      <a:r>
                        <a:rPr sz="900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детей,</a:t>
                      </a:r>
                      <a:r>
                        <a:rPr sz="9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состоящих на</a:t>
                      </a:r>
                      <a:r>
                        <a:rPr sz="900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учете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комиссии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делам несовершеннолетних</a:t>
                      </a:r>
                      <a:r>
                        <a:rPr sz="9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защите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их прав,</a:t>
                      </a:r>
                      <a:r>
                        <a:rPr sz="900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ОДН</a:t>
                      </a:r>
                      <a:r>
                        <a:rPr sz="900" spc="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ОУУП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ПДН</a:t>
                      </a:r>
                      <a:r>
                        <a:rPr sz="9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ОМВД</a:t>
                      </a:r>
                      <a:r>
                        <a:rPr sz="9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sz="9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Ейскому</a:t>
                      </a: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району,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внутришкольном</a:t>
                      </a:r>
                      <a:r>
                        <a:rPr sz="9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учете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70"/>
                        </a:lnSpc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шт.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sz="9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40"/>
                        </a:lnSpc>
                      </a:pPr>
                      <a:r>
                        <a:rPr sz="9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240"/>
                        </a:lnSpc>
                      </a:pPr>
                      <a:r>
                        <a:rPr sz="9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240"/>
                        </a:lnSpc>
                      </a:pPr>
                      <a:r>
                        <a:rPr sz="9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004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ts val="935"/>
                        </a:lnSpc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sz="900" spc="16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жилых</a:t>
                      </a:r>
                      <a:r>
                        <a:rPr sz="900" spc="16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помещений,</a:t>
                      </a:r>
                      <a:r>
                        <a:rPr sz="900" spc="17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приобретенных</a:t>
                      </a:r>
                      <a:r>
                        <a:rPr sz="900" spc="18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</a:t>
                      </a:r>
                      <a:r>
                        <a:rPr sz="900" spc="17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предоставления</a:t>
                      </a:r>
                      <a:r>
                        <a:rPr sz="900" spc="17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детям-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сиротам,</a:t>
                      </a:r>
                      <a:r>
                        <a:rPr sz="900" spc="19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детям,</a:t>
                      </a:r>
                      <a:r>
                        <a:rPr sz="900" spc="18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оставшимся</a:t>
                      </a:r>
                      <a:r>
                        <a:rPr sz="900" spc="18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</a:t>
                      </a:r>
                      <a:r>
                        <a:rPr sz="900" spc="16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попечения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3815">
                        <a:lnSpc>
                          <a:spcPts val="935"/>
                        </a:lnSpc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родителей,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лицам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</a:t>
                      </a:r>
                      <a:r>
                        <a:rPr sz="9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числа</a:t>
                      </a:r>
                      <a:r>
                        <a:rPr sz="90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детей-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сирот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детей,</a:t>
                      </a:r>
                      <a:r>
                        <a:rPr sz="9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оставшихся</a:t>
                      </a:r>
                      <a:r>
                        <a:rPr sz="900" spc="-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попечения</a:t>
                      </a:r>
                      <a:r>
                        <a:rPr sz="9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родителей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70"/>
                        </a:lnSpc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шт.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40"/>
                        </a:lnSpc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240"/>
                        </a:lnSpc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240"/>
                        </a:lnSpc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762000" y="641187"/>
            <a:ext cx="5260974" cy="1636395"/>
            <a:chOff x="542544" y="493776"/>
            <a:chExt cx="5260975" cy="163639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2544" y="493776"/>
              <a:ext cx="5260848" cy="160629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65619" y="2077593"/>
              <a:ext cx="4971415" cy="52069"/>
            </a:xfrm>
            <a:custGeom>
              <a:avLst/>
              <a:gdLst/>
              <a:ahLst/>
              <a:cxnLst/>
              <a:rect l="l" t="t" r="r" b="b"/>
              <a:pathLst>
                <a:path w="4971415" h="52069">
                  <a:moveTo>
                    <a:pt x="0" y="0"/>
                  </a:moveTo>
                  <a:lnTo>
                    <a:pt x="0" y="52069"/>
                  </a:lnTo>
                </a:path>
                <a:path w="4971415" h="52069">
                  <a:moveTo>
                    <a:pt x="1658150" y="0"/>
                  </a:moveTo>
                  <a:lnTo>
                    <a:pt x="1658150" y="52069"/>
                  </a:lnTo>
                </a:path>
                <a:path w="4971415" h="52069">
                  <a:moveTo>
                    <a:pt x="3314738" y="0"/>
                  </a:moveTo>
                  <a:lnTo>
                    <a:pt x="3314738" y="52069"/>
                  </a:lnTo>
                </a:path>
                <a:path w="4971415" h="52069">
                  <a:moveTo>
                    <a:pt x="4970818" y="0"/>
                  </a:moveTo>
                  <a:lnTo>
                    <a:pt x="4970818" y="52069"/>
                  </a:lnTo>
                </a:path>
              </a:pathLst>
            </a:custGeom>
            <a:ln w="9525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70C0"/>
                </a:solidFill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31571" y="2292123"/>
            <a:ext cx="7346315" cy="729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0">
              <a:lnSpc>
                <a:spcPct val="100000"/>
              </a:lnSpc>
              <a:spcBef>
                <a:spcPts val="100"/>
              </a:spcBef>
              <a:tabLst>
                <a:tab pos="1796414" algn="l"/>
                <a:tab pos="3453765" algn="l"/>
              </a:tabLst>
            </a:pPr>
            <a:r>
              <a:rPr lang="ru-RU" sz="1100" b="1" spc="-25" dirty="0" smtClean="0">
                <a:solidFill>
                  <a:srgbClr val="5145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sz="1100" b="1" spc="-25" dirty="0" smtClean="0">
                <a:solidFill>
                  <a:srgbClr val="5145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sz="1100" b="1" spc="-25" dirty="0">
                <a:solidFill>
                  <a:srgbClr val="5145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sz="1400" dirty="0">
                <a:solidFill>
                  <a:srgbClr val="0070C0"/>
                </a:solidFill>
                <a:latin typeface="Times New Roman"/>
                <a:cs typeface="Times New Roman"/>
              </a:rPr>
              <a:t>	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          </a:t>
            </a:r>
            <a:r>
              <a:rPr sz="1100" b="1" spc="-25" dirty="0" smtClean="0">
                <a:solidFill>
                  <a:srgbClr val="5145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sz="1100" b="1" spc="-25" dirty="0">
                <a:solidFill>
                  <a:srgbClr val="5145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sz="1400" dirty="0">
                <a:solidFill>
                  <a:srgbClr val="0070C0"/>
                </a:solidFill>
                <a:latin typeface="Times New Roman"/>
                <a:cs typeface="Times New Roman"/>
              </a:rPr>
              <a:t>	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         </a:t>
            </a:r>
            <a:r>
              <a:rPr sz="1100" b="1" spc="-25" dirty="0" smtClean="0">
                <a:solidFill>
                  <a:srgbClr val="5145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2028 </a:t>
            </a:r>
            <a:r>
              <a:rPr sz="1100" b="1" spc="-25" dirty="0">
                <a:solidFill>
                  <a:srgbClr val="5145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400" dirty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12700" algn="ctr">
              <a:spcBef>
                <a:spcPts val="5"/>
              </a:spcBef>
            </a:pPr>
            <a:r>
              <a:rPr sz="1600" b="1" dirty="0">
                <a:solidFill>
                  <a:srgbClr val="09526C"/>
                </a:solidFill>
                <a:latin typeface="Times New Roman"/>
                <a:cs typeface="Times New Roman"/>
              </a:rPr>
              <a:t>Основные целевые показатели муниципальной программы Ейского района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126106" y="438150"/>
            <a:ext cx="607694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0070C0"/>
                </a:solidFill>
                <a:latin typeface="Times New Roman"/>
                <a:cs typeface="Times New Roman"/>
              </a:rPr>
              <a:t>78614,6</a:t>
            </a:r>
            <a:endParaRPr sz="14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24400" y="438150"/>
            <a:ext cx="607694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0070C0"/>
                </a:solidFill>
                <a:latin typeface="Times New Roman"/>
                <a:cs typeface="Times New Roman"/>
              </a:rPr>
              <a:t>78694,2</a:t>
            </a:r>
            <a:endParaRPr sz="14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2000" y="395588"/>
            <a:ext cx="1600200" cy="841897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490220">
              <a:lnSpc>
                <a:spcPct val="100000"/>
              </a:lnSpc>
              <a:spcBef>
                <a:spcPts val="665"/>
              </a:spcBef>
            </a:pPr>
            <a:r>
              <a:rPr lang="ru-RU" sz="1400" spc="-10" dirty="0" smtClean="0">
                <a:solidFill>
                  <a:srgbClr val="0070C0"/>
                </a:solidFill>
                <a:latin typeface="Times New Roman"/>
                <a:cs typeface="Times New Roman"/>
              </a:rPr>
              <a:t>     </a:t>
            </a:r>
            <a:r>
              <a:rPr sz="1400" spc="-10" dirty="0" smtClean="0">
                <a:solidFill>
                  <a:srgbClr val="0070C0"/>
                </a:solidFill>
                <a:latin typeface="Times New Roman"/>
                <a:cs typeface="Times New Roman"/>
              </a:rPr>
              <a:t>78312,3</a:t>
            </a:r>
            <a:endParaRPr lang="ru-RU" sz="1400" spc="-10" dirty="0" smtClean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490220">
              <a:lnSpc>
                <a:spcPct val="100000"/>
              </a:lnSpc>
              <a:spcBef>
                <a:spcPts val="665"/>
              </a:spcBef>
            </a:pPr>
            <a:endParaRPr sz="1400" dirty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lang="ru-RU" sz="12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тыс. руб.</a:t>
            </a:r>
            <a:endParaRPr sz="12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21" y="7717"/>
            <a:ext cx="886884" cy="1045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bject 20"/>
          <p:cNvSpPr txBox="1"/>
          <p:nvPr/>
        </p:nvSpPr>
        <p:spPr>
          <a:xfrm>
            <a:off x="274420" y="4781549"/>
            <a:ext cx="8717179" cy="180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" algn="l">
              <a:lnSpc>
                <a:spcPts val="1630"/>
              </a:lnSpc>
            </a:pPr>
            <a:r>
              <a:rPr sz="900" spc="-10" dirty="0">
                <a:latin typeface="Trebuchet MS"/>
                <a:cs typeface="Trebuchet MS"/>
              </a:rPr>
              <a:t>*</a:t>
            </a:r>
            <a:r>
              <a:rPr sz="900" spc="-305" dirty="0">
                <a:latin typeface="Trebuchet MS"/>
                <a:cs typeface="Trebuchet MS"/>
              </a:rPr>
              <a:t> </a:t>
            </a:r>
            <a:r>
              <a:rPr sz="900" dirty="0">
                <a:latin typeface="Times New Roman"/>
                <a:cs typeface="Times New Roman"/>
              </a:rPr>
              <a:t>Показатели</a:t>
            </a:r>
            <a:r>
              <a:rPr sz="900" spc="-2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в</a:t>
            </a:r>
            <a:r>
              <a:rPr sz="900" spc="-15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Times New Roman"/>
                <a:cs typeface="Times New Roman"/>
              </a:rPr>
              <a:t>соответствии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dirty="0" smtClean="0">
                <a:latin typeface="Times New Roman"/>
                <a:cs typeface="Times New Roman"/>
              </a:rPr>
              <a:t>с</a:t>
            </a:r>
            <a:r>
              <a:rPr lang="ru-RU" sz="900" spc="-25" dirty="0">
                <a:latin typeface="Times New Roman"/>
                <a:cs typeface="Times New Roman"/>
              </a:rPr>
              <a:t> </a:t>
            </a:r>
            <a:r>
              <a:rPr lang="ru-RU" sz="900" spc="-25" dirty="0" smtClean="0">
                <a:latin typeface="Times New Roman"/>
                <a:cs typeface="Times New Roman"/>
              </a:rPr>
              <a:t>утвержденными целевыми показателями муниципальных программ по состоянию на 1 ноября 2025 г. </a:t>
            </a:r>
            <a:endParaRPr sz="9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35424" y="361950"/>
            <a:ext cx="4608576" cy="2898648"/>
          </a:xfrm>
          <a:prstGeom prst="rect">
            <a:avLst/>
          </a:prstGeom>
        </p:spPr>
      </p:pic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400" y="333172"/>
            <a:ext cx="3644582" cy="208448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59637" y="2499741"/>
            <a:ext cx="734314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sz="1600" b="1" dirty="0">
                <a:solidFill>
                  <a:srgbClr val="09526C"/>
                </a:solidFill>
                <a:latin typeface="Times New Roman"/>
                <a:cs typeface="Times New Roman"/>
              </a:rPr>
              <a:t>Основные целевые показатели муниципальной программы Ейского района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62000" y="29083"/>
            <a:ext cx="83820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2095" algn="ctr">
              <a:lnSpc>
                <a:spcPct val="100000"/>
              </a:lnSpc>
              <a:spcBef>
                <a:spcPts val="100"/>
              </a:spcBef>
            </a:pPr>
            <a:r>
              <a:rPr lang="ru-RU" spc="-4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</a:t>
            </a:r>
            <a:r>
              <a:rPr lang="ru-RU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br>
              <a:rPr lang="ru-RU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4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БЕСПЕЧЕНИЕ</a:t>
            </a:r>
            <a:r>
              <a:rPr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</a:t>
            </a:r>
            <a:r>
              <a:rPr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</a:t>
            </a:r>
            <a:r>
              <a:rPr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</a:t>
            </a:r>
            <a:r>
              <a:rPr lang="ru-RU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ЙСКОГО РАЙОНА</a:t>
            </a:r>
            <a:r>
              <a:rPr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spc="-4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737001"/>
              </p:ext>
            </p:extLst>
          </p:nvPr>
        </p:nvGraphicFramePr>
        <p:xfrm>
          <a:off x="115824" y="2771486"/>
          <a:ext cx="8839199" cy="198106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52169"/>
                <a:gridCol w="5590861"/>
                <a:gridCol w="786370"/>
                <a:gridCol w="533400"/>
                <a:gridCol w="533010"/>
                <a:gridCol w="573353"/>
                <a:gridCol w="570036"/>
              </a:tblGrid>
              <a:tr h="194002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0800" marR="43815" indent="19685" algn="ctr">
                        <a:lnSpc>
                          <a:spcPct val="100000"/>
                        </a:lnSpc>
                      </a:pPr>
                      <a:r>
                        <a:rPr sz="9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sz="900" spc="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B="0" anchor="ctr"/>
                </a:tc>
                <a:tc row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sz="900" spc="4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показателя</a:t>
                      </a:r>
                      <a:r>
                        <a:rPr lang="ru-RU" sz="9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1594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15570" marR="106045" indent="38100" algn="ctr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r>
                        <a:rPr sz="900" spc="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измерения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B="0" anchor="ctr"/>
                </a:tc>
                <a:tc rowSpan="2">
                  <a:txBody>
                    <a:bodyPr/>
                    <a:lstStyle/>
                    <a:p>
                      <a:pPr marL="86995" algn="ctr">
                        <a:lnSpc>
                          <a:spcPct val="100000"/>
                        </a:lnSpc>
                      </a:pPr>
                      <a:r>
                        <a:rPr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sz="900" spc="-3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668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6995" algn="ctr">
                        <a:lnSpc>
                          <a:spcPct val="100000"/>
                        </a:lnSpc>
                      </a:pPr>
                      <a:r>
                        <a:rPr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r>
                        <a:rPr sz="900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15938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</a:t>
                      </a:r>
                      <a:r>
                        <a:rPr sz="9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6355" marB="0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66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r>
                        <a:rPr sz="9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13030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</a:t>
                      </a:r>
                      <a:r>
                        <a:rPr sz="9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13030" marB="0" anchor="ctr"/>
                </a:tc>
              </a:tr>
              <a:tr h="2251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940"/>
                        </a:lnSpc>
                      </a:pP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Своевременное</a:t>
                      </a:r>
                      <a:r>
                        <a:rPr sz="800" spc="16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доведение</a:t>
                      </a:r>
                      <a:r>
                        <a:rPr sz="800" spc="16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</a:t>
                      </a:r>
                      <a:r>
                        <a:rPr sz="800" spc="16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населения</a:t>
                      </a:r>
                      <a:r>
                        <a:rPr sz="800" spc="16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сигналов</a:t>
                      </a:r>
                      <a:r>
                        <a:rPr sz="800" spc="17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оповещения</a:t>
                      </a:r>
                      <a:r>
                        <a:rPr sz="800" spc="16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800" spc="15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экстренной</a:t>
                      </a:r>
                      <a:r>
                        <a:rPr sz="800" spc="17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информации:</a:t>
                      </a:r>
                      <a:r>
                        <a:rPr sz="800" spc="16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sz="800" spc="16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своевременно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0005">
                        <a:lnSpc>
                          <a:spcPct val="100000"/>
                        </a:lnSpc>
                      </a:pP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доведенных</a:t>
                      </a:r>
                      <a:r>
                        <a:rPr sz="800" spc="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сигналов</a:t>
                      </a:r>
                      <a:r>
                        <a:rPr sz="8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оповещения и</a:t>
                      </a:r>
                      <a:r>
                        <a:rPr sz="800" spc="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предоставленной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населению</a:t>
                      </a:r>
                      <a:r>
                        <a:rPr sz="8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экстренной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информации/количество</a:t>
                      </a:r>
                      <a:r>
                        <a:rPr sz="8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угроз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170"/>
                        </a:lnSpc>
                      </a:pPr>
                      <a:r>
                        <a:rPr sz="10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70"/>
                        </a:lnSpc>
                      </a:pPr>
                      <a:r>
                        <a:rPr sz="10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70"/>
                        </a:lnSpc>
                      </a:pPr>
                      <a:r>
                        <a:rPr sz="10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70"/>
                        </a:lnSpc>
                      </a:pPr>
                      <a:r>
                        <a:rPr sz="10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70"/>
                        </a:lnSpc>
                      </a:pPr>
                      <a:r>
                        <a:rPr sz="10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521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0005" marR="29845" algn="just">
                        <a:lnSpc>
                          <a:spcPts val="960"/>
                        </a:lnSpc>
                      </a:pP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</a:t>
                      </a:r>
                      <a:r>
                        <a:rPr sz="800" spc="37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требований</a:t>
                      </a:r>
                      <a:r>
                        <a:rPr sz="800" spc="37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пожарной</a:t>
                      </a:r>
                      <a:r>
                        <a:rPr sz="800" spc="38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безопасности</a:t>
                      </a:r>
                      <a:r>
                        <a:rPr sz="800" spc="37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sz="800" spc="38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учреждениях,</a:t>
                      </a:r>
                      <a:r>
                        <a:rPr sz="800" spc="39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подведомственных</a:t>
                      </a:r>
                      <a:r>
                        <a:rPr sz="800" spc="38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управлению</a:t>
                      </a:r>
                      <a:r>
                        <a:rPr sz="800" spc="37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образованием</a:t>
                      </a:r>
                      <a:r>
                        <a:rPr sz="800" spc="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администрации</a:t>
                      </a:r>
                      <a:r>
                        <a:rPr sz="800" spc="114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</a:t>
                      </a:r>
                      <a:r>
                        <a:rPr sz="800" spc="1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</a:t>
                      </a:r>
                      <a:r>
                        <a:rPr sz="800" spc="10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Ейский</a:t>
                      </a:r>
                      <a:r>
                        <a:rPr sz="800" spc="1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район:</a:t>
                      </a:r>
                      <a:r>
                        <a:rPr sz="800" spc="10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sz="800" spc="114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объектов,</a:t>
                      </a:r>
                      <a:r>
                        <a:rPr sz="800" spc="114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sz="800" spc="10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которых</a:t>
                      </a:r>
                      <a:r>
                        <a:rPr sz="800" spc="1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проведены</a:t>
                      </a:r>
                      <a:r>
                        <a:rPr sz="800" spc="114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</a:t>
                      </a:r>
                      <a:r>
                        <a:rPr sz="800" spc="114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sz="800" spc="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выполнению</a:t>
                      </a:r>
                      <a:r>
                        <a:rPr sz="800" spc="-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требований</a:t>
                      </a:r>
                      <a:r>
                        <a:rPr sz="80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пожарной</a:t>
                      </a:r>
                      <a:r>
                        <a:rPr sz="800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безопасности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70"/>
                        </a:lnSpc>
                      </a:pPr>
                      <a:r>
                        <a:rPr sz="10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шт.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70"/>
                        </a:lnSpc>
                      </a:pPr>
                      <a:r>
                        <a:rPr sz="10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70"/>
                        </a:lnSpc>
                      </a:pPr>
                      <a:r>
                        <a:rPr sz="10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70"/>
                        </a:lnSpc>
                      </a:pPr>
                      <a:r>
                        <a:rPr sz="10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70"/>
                        </a:lnSpc>
                      </a:pPr>
                      <a:r>
                        <a:rPr sz="10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533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0005" marR="29209" algn="just">
                        <a:lnSpc>
                          <a:spcPts val="96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Ввод</a:t>
                      </a:r>
                      <a:r>
                        <a:rPr sz="800" spc="1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sz="800" spc="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эксплуатацию</a:t>
                      </a:r>
                      <a:r>
                        <a:rPr sz="800" spc="114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аппаратно-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программных</a:t>
                      </a:r>
                      <a:r>
                        <a:rPr sz="800" spc="114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комплексов</a:t>
                      </a:r>
                      <a:r>
                        <a:rPr sz="800" spc="1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обзорного</a:t>
                      </a:r>
                      <a:r>
                        <a:rPr sz="800" spc="1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видеонаблюдения,</a:t>
                      </a:r>
                      <a:r>
                        <a:rPr sz="800" spc="1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включающих</a:t>
                      </a:r>
                      <a:r>
                        <a:rPr sz="800" spc="1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sz="800" spc="114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себя</a:t>
                      </a:r>
                      <a:r>
                        <a:rPr sz="800" spc="114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камеры</a:t>
                      </a:r>
                      <a:r>
                        <a:rPr sz="800" spc="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обзорного</a:t>
                      </a:r>
                      <a:r>
                        <a:rPr sz="800" spc="6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видеонаблюдения:</a:t>
                      </a:r>
                      <a:r>
                        <a:rPr sz="800" spc="6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sz="800" spc="7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приобретенных</a:t>
                      </a:r>
                      <a:r>
                        <a:rPr sz="800" spc="6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800" spc="7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(или)</a:t>
                      </a:r>
                      <a:r>
                        <a:rPr sz="800" spc="7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установленных</a:t>
                      </a:r>
                      <a:r>
                        <a:rPr sz="800" spc="7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камер</a:t>
                      </a:r>
                      <a:r>
                        <a:rPr sz="800" spc="7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обзорного</a:t>
                      </a:r>
                      <a:r>
                        <a:rPr sz="800" spc="7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видеонаблюдения</a:t>
                      </a:r>
                      <a:r>
                        <a:rPr sz="800" spc="8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800" spc="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введенных</a:t>
                      </a:r>
                      <a:r>
                        <a:rPr sz="8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эксплуатацию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70"/>
                        </a:lnSpc>
                      </a:pPr>
                      <a:r>
                        <a:rPr sz="10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шт.</a:t>
                      </a: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70"/>
                        </a:lnSpc>
                      </a:pPr>
                      <a:r>
                        <a:rPr sz="10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70"/>
                        </a:lnSpc>
                      </a:pPr>
                      <a:r>
                        <a:rPr sz="10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70"/>
                        </a:lnSpc>
                      </a:pPr>
                      <a:r>
                        <a:rPr sz="10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70"/>
                        </a:lnSpc>
                      </a:pPr>
                      <a:r>
                        <a:rPr sz="10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5243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0005" marR="29209" algn="just">
                        <a:lnSpc>
                          <a:spcPts val="960"/>
                        </a:lnSpc>
                      </a:pP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</a:t>
                      </a:r>
                      <a:r>
                        <a:rPr sz="800" spc="2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800" spc="204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</a:t>
                      </a:r>
                      <a:r>
                        <a:rPr sz="800" spc="2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системы</a:t>
                      </a:r>
                      <a:r>
                        <a:rPr sz="800" spc="2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обеспечения</a:t>
                      </a:r>
                      <a:r>
                        <a:rPr sz="800" spc="2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вызова</a:t>
                      </a:r>
                      <a:r>
                        <a:rPr sz="800" spc="204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экстренных</a:t>
                      </a:r>
                      <a:r>
                        <a:rPr sz="800" spc="2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оперативных</a:t>
                      </a:r>
                      <a:r>
                        <a:rPr sz="800" spc="2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служб</a:t>
                      </a:r>
                      <a:r>
                        <a:rPr sz="800" spc="2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sz="800" spc="2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единому</a:t>
                      </a:r>
                      <a:r>
                        <a:rPr sz="800" spc="2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номеру</a:t>
                      </a:r>
                      <a:r>
                        <a:rPr sz="800" spc="2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«112»:</a:t>
                      </a:r>
                      <a:r>
                        <a:rPr sz="800" spc="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sz="800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дежурно-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диспетчерских</a:t>
                      </a:r>
                      <a:r>
                        <a:rPr sz="800" spc="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служб</a:t>
                      </a:r>
                      <a:r>
                        <a:rPr sz="800" spc="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экстренного</a:t>
                      </a:r>
                      <a:r>
                        <a:rPr sz="800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вызова,</a:t>
                      </a:r>
                      <a:r>
                        <a:rPr sz="800" spc="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подключенных</a:t>
                      </a:r>
                      <a:r>
                        <a:rPr sz="800" spc="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sz="8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системе</a:t>
                      </a:r>
                      <a:r>
                        <a:rPr sz="800" spc="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«112» и</a:t>
                      </a:r>
                      <a:r>
                        <a:rPr sz="800" spc="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работающих</a:t>
                      </a:r>
                      <a:r>
                        <a:rPr sz="800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sz="800" spc="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единой</a:t>
                      </a:r>
                      <a:r>
                        <a:rPr sz="800" spc="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дежурной</a:t>
                      </a:r>
                      <a:r>
                        <a:rPr sz="800" spc="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диспетчерской</a:t>
                      </a:r>
                      <a:r>
                        <a:rPr sz="8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службой</a:t>
                      </a:r>
                      <a:r>
                        <a:rPr sz="800" spc="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Ейского</a:t>
                      </a:r>
                      <a:r>
                        <a:rPr sz="8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района</a:t>
                      </a:r>
                      <a:r>
                        <a:rPr sz="8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sz="800" spc="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автоматизированном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режиме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70"/>
                        </a:lnSpc>
                      </a:pPr>
                      <a:r>
                        <a:rPr sz="10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шт.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</a:pPr>
                      <a:r>
                        <a:rPr sz="10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</a:pPr>
                      <a:r>
                        <a:rPr sz="10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</a:pPr>
                      <a:r>
                        <a:rPr sz="10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70"/>
                        </a:lnSpc>
                      </a:pPr>
                      <a:r>
                        <a:rPr sz="10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6405499" y="805637"/>
            <a:ext cx="481330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0070C0"/>
                </a:solidFill>
                <a:latin typeface="Times New Roman"/>
                <a:cs typeface="Times New Roman"/>
              </a:rPr>
              <a:t>74356,0</a:t>
            </a:r>
            <a:endParaRPr sz="11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37957" y="1253490"/>
            <a:ext cx="481330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0070C0"/>
                </a:solidFill>
                <a:latin typeface="Times New Roman"/>
                <a:cs typeface="Times New Roman"/>
              </a:rPr>
              <a:t>65631,8</a:t>
            </a:r>
            <a:endParaRPr sz="11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48396" y="1253490"/>
            <a:ext cx="481330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0070C0"/>
                </a:solidFill>
                <a:latin typeface="Times New Roman"/>
                <a:cs typeface="Times New Roman"/>
              </a:rPr>
              <a:t>65631,8</a:t>
            </a:r>
            <a:endParaRPr sz="110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21" y="7717"/>
            <a:ext cx="886884" cy="1045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bject 11"/>
          <p:cNvSpPr txBox="1"/>
          <p:nvPr/>
        </p:nvSpPr>
        <p:spPr>
          <a:xfrm>
            <a:off x="5410200" y="805637"/>
            <a:ext cx="77050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тыс. руб.</a:t>
            </a:r>
            <a:endParaRPr sz="12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91513" y="2286852"/>
            <a:ext cx="76014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100" b="1" spc="-25" dirty="0" smtClean="0">
                <a:solidFill>
                  <a:srgbClr val="5145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2027 год</a:t>
            </a:r>
            <a:endParaRPr lang="ru-RU" sz="1100" b="1" spc="-25" dirty="0">
              <a:solidFill>
                <a:srgbClr val="51457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67400" y="2202418"/>
            <a:ext cx="117055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100" b="1" spc="-25" dirty="0" smtClean="0">
                <a:solidFill>
                  <a:srgbClr val="5145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2026 год</a:t>
            </a:r>
            <a:endParaRPr lang="ru-RU" sz="1100" b="1" spc="-25" dirty="0">
              <a:solidFill>
                <a:srgbClr val="51457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467600" y="2331530"/>
            <a:ext cx="76890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100" b="1" spc="-25" dirty="0" smtClean="0">
                <a:solidFill>
                  <a:srgbClr val="5145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2028 год</a:t>
            </a:r>
            <a:endParaRPr lang="ru-RU" sz="1100" b="1" spc="-25" dirty="0">
              <a:solidFill>
                <a:srgbClr val="51457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20"/>
          <p:cNvSpPr txBox="1"/>
          <p:nvPr/>
        </p:nvSpPr>
        <p:spPr>
          <a:xfrm>
            <a:off x="274420" y="4781549"/>
            <a:ext cx="8717179" cy="180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" algn="l">
              <a:lnSpc>
                <a:spcPts val="1630"/>
              </a:lnSpc>
            </a:pPr>
            <a:r>
              <a:rPr sz="900" spc="-10" dirty="0">
                <a:latin typeface="Trebuchet MS"/>
                <a:cs typeface="Trebuchet MS"/>
              </a:rPr>
              <a:t>*</a:t>
            </a:r>
            <a:r>
              <a:rPr sz="900" spc="-305" dirty="0">
                <a:latin typeface="Trebuchet MS"/>
                <a:cs typeface="Trebuchet MS"/>
              </a:rPr>
              <a:t> </a:t>
            </a:r>
            <a:r>
              <a:rPr sz="900" dirty="0">
                <a:latin typeface="Times New Roman"/>
                <a:cs typeface="Times New Roman"/>
              </a:rPr>
              <a:t>Показатели</a:t>
            </a:r>
            <a:r>
              <a:rPr sz="900" spc="-2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в</a:t>
            </a:r>
            <a:r>
              <a:rPr sz="900" spc="-15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Times New Roman"/>
                <a:cs typeface="Times New Roman"/>
              </a:rPr>
              <a:t>соответствии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dirty="0" smtClean="0">
                <a:latin typeface="Times New Roman"/>
                <a:cs typeface="Times New Roman"/>
              </a:rPr>
              <a:t>с</a:t>
            </a:r>
            <a:r>
              <a:rPr lang="ru-RU" sz="900" spc="-25" dirty="0">
                <a:latin typeface="Times New Roman"/>
                <a:cs typeface="Times New Roman"/>
              </a:rPr>
              <a:t> </a:t>
            </a:r>
            <a:r>
              <a:rPr lang="ru-RU" sz="900" spc="-25" dirty="0" smtClean="0">
                <a:latin typeface="Times New Roman"/>
                <a:cs typeface="Times New Roman"/>
              </a:rPr>
              <a:t>утвержденными целевыми показателями муниципальных программ по состоянию на 1 ноября 2025 г. </a:t>
            </a:r>
            <a:endParaRPr sz="9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40481" y="170687"/>
            <a:ext cx="5120638" cy="172212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232019" y="378714"/>
            <a:ext cx="584836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0070C0"/>
                </a:solidFill>
                <a:latin typeface="Times New Roman"/>
                <a:cs typeface="Times New Roman"/>
              </a:rPr>
              <a:t>299</a:t>
            </a:r>
            <a:r>
              <a:rPr sz="1100" b="1" spc="-1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100" b="1" spc="-10" dirty="0">
                <a:solidFill>
                  <a:srgbClr val="0070C0"/>
                </a:solidFill>
                <a:latin typeface="Times New Roman"/>
                <a:cs typeface="Times New Roman"/>
              </a:rPr>
              <a:t>099,6</a:t>
            </a:r>
            <a:endParaRPr sz="11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61278" y="894715"/>
            <a:ext cx="1488441" cy="2955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130"/>
              </a:lnSpc>
              <a:spcBef>
                <a:spcPts val="105"/>
              </a:spcBef>
            </a:pPr>
            <a:r>
              <a:rPr sz="1100" b="1" dirty="0">
                <a:solidFill>
                  <a:srgbClr val="0070C0"/>
                </a:solidFill>
                <a:latin typeface="Times New Roman"/>
                <a:cs typeface="Times New Roman"/>
              </a:rPr>
              <a:t>288</a:t>
            </a:r>
            <a:r>
              <a:rPr sz="1100" b="1" spc="-1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100" b="1" spc="-10" dirty="0">
                <a:solidFill>
                  <a:srgbClr val="0070C0"/>
                </a:solidFill>
                <a:latin typeface="Times New Roman"/>
                <a:cs typeface="Times New Roman"/>
              </a:rPr>
              <a:t>424,3</a:t>
            </a:r>
            <a:endParaRPr sz="110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916305">
              <a:lnSpc>
                <a:spcPts val="1130"/>
              </a:lnSpc>
            </a:pPr>
            <a:r>
              <a:rPr sz="1100" b="1" dirty="0">
                <a:solidFill>
                  <a:srgbClr val="0070C0"/>
                </a:solidFill>
                <a:latin typeface="Times New Roman"/>
                <a:cs typeface="Times New Roman"/>
              </a:rPr>
              <a:t>288</a:t>
            </a:r>
            <a:r>
              <a:rPr sz="1100" b="1" spc="-1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100" b="1" spc="-10" dirty="0">
                <a:solidFill>
                  <a:srgbClr val="0070C0"/>
                </a:solidFill>
                <a:latin typeface="Times New Roman"/>
                <a:cs typeface="Times New Roman"/>
              </a:rPr>
              <a:t>212,6</a:t>
            </a:r>
            <a:endParaRPr sz="110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04088" y="1988897"/>
            <a:ext cx="734250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09526C"/>
                </a:solidFill>
                <a:latin typeface="Times New Roman"/>
                <a:cs typeface="Times New Roman"/>
              </a:rPr>
              <a:t>Основные целевые показатели муниципальной программы Ейского района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38200" y="29083"/>
            <a:ext cx="83058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6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6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УНИЦИПАЛЬНАЯ ПРОГРАММА </a:t>
            </a:r>
            <a:r>
              <a:rPr sz="16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</a:t>
            </a:r>
            <a:r>
              <a:rPr lang="ru-RU" sz="16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АЗВИТИЕ</a:t>
            </a:r>
            <a:r>
              <a:rPr sz="16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В</a:t>
            </a:r>
            <a:r>
              <a:rPr sz="16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</a:t>
            </a:r>
            <a:r>
              <a:rPr lang="ru-RU" sz="16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ЙСКОМ РАЙОНЕ</a:t>
            </a:r>
            <a:r>
              <a:rPr sz="16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sz="1600" spc="-4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05401" y="1703207"/>
            <a:ext cx="1600200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84885" algn="l"/>
              </a:tabLst>
            </a:pPr>
            <a:r>
              <a:rPr sz="1100" b="1" spc="-25" dirty="0">
                <a:solidFill>
                  <a:srgbClr val="5145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год</a:t>
            </a:r>
            <a:r>
              <a:rPr sz="1100" b="1" dirty="0">
                <a:solidFill>
                  <a:srgbClr val="0070C0"/>
                </a:solidFill>
                <a:latin typeface="Times New Roman"/>
                <a:cs typeface="Times New Roman"/>
              </a:rPr>
              <a:t>	</a:t>
            </a:r>
            <a:r>
              <a:rPr sz="1100" b="1" spc="-25" dirty="0">
                <a:solidFill>
                  <a:srgbClr val="5145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год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090028" y="1848740"/>
            <a:ext cx="544196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tabLst>
                <a:tab pos="984885" algn="l"/>
              </a:tabLst>
            </a:pPr>
            <a:r>
              <a:rPr sz="1100" b="1" spc="-25" dirty="0">
                <a:solidFill>
                  <a:srgbClr val="5145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2028 год</a:t>
            </a: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95400" y="319081"/>
            <a:ext cx="2736341" cy="1852422"/>
          </a:xfrm>
          <a:prstGeom prst="rect">
            <a:avLst/>
          </a:prstGeom>
        </p:spPr>
      </p:pic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612674"/>
              </p:ext>
            </p:extLst>
          </p:nvPr>
        </p:nvGraphicFramePr>
        <p:xfrm>
          <a:off x="150818" y="2419350"/>
          <a:ext cx="8810301" cy="220796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06382"/>
                <a:gridCol w="5410200"/>
                <a:gridCol w="838200"/>
                <a:gridCol w="551053"/>
                <a:gridCol w="564920"/>
                <a:gridCol w="571391"/>
                <a:gridCol w="568155"/>
              </a:tblGrid>
              <a:tr h="245110">
                <a:tc rowSpan="2">
                  <a:txBody>
                    <a:bodyPr/>
                    <a:lstStyle/>
                    <a:p>
                      <a:pPr marL="71120" marR="63500" indent="19685">
                        <a:lnSpc>
                          <a:spcPct val="125000"/>
                        </a:lnSpc>
                        <a:spcBef>
                          <a:spcPts val="819"/>
                        </a:spcBef>
                      </a:pPr>
                      <a:r>
                        <a:rPr sz="9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sz="900" spc="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4139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sz="900" spc="4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показателя</a:t>
                      </a:r>
                      <a:r>
                        <a:rPr lang="ru-RU" sz="9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6990" marB="0" anchor="ctr"/>
                </a:tc>
                <a:tc rowSpan="2">
                  <a:txBody>
                    <a:bodyPr/>
                    <a:lstStyle/>
                    <a:p>
                      <a:pPr marL="122555" marR="114300" indent="38100">
                        <a:lnSpc>
                          <a:spcPct val="125000"/>
                        </a:lnSpc>
                        <a:spcBef>
                          <a:spcPts val="819"/>
                        </a:spcBef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r>
                        <a:rPr sz="900" spc="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измерения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4139" marB="0" anchor="ctr"/>
                </a:tc>
                <a:tc rowSpan="2"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</a:pPr>
                      <a:r>
                        <a:rPr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sz="900" spc="-3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3980" marB="0" anchor="ctr"/>
                </a:tc>
                <a:tc rowSpan="2"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</a:pPr>
                      <a:r>
                        <a:rPr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r>
                        <a:rPr sz="900" spc="-3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8895" marB="0" anchor="ctr"/>
                </a:tc>
                <a:tc gridSpan="2">
                  <a:txBody>
                    <a:bodyPr/>
                    <a:lstStyle/>
                    <a:p>
                      <a:pPr marL="17081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</a:t>
                      </a:r>
                      <a:r>
                        <a:rPr sz="9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3180" marB="0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1290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41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41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39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88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4775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4775" marB="0" anchor="ctr"/>
                </a:tc>
              </a:tr>
              <a:tr h="1305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sz="800" spc="-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клубных</a:t>
                      </a:r>
                      <a:r>
                        <a:rPr sz="8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формирований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3335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" marB="0"/>
                </a:tc>
              </a:tr>
              <a:tr h="1550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</a:t>
                      </a:r>
                      <a:r>
                        <a:rPr sz="8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участников</a:t>
                      </a:r>
                      <a:r>
                        <a:rPr sz="800" spc="-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клубных формирований</a:t>
                      </a:r>
                      <a:r>
                        <a:rPr sz="800" spc="1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культурно-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досуговых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учреждений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3335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514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515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515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515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" marB="0"/>
                </a:tc>
              </a:tr>
              <a:tr h="1958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</a:t>
                      </a:r>
                      <a:r>
                        <a:rPr sz="8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детей,</a:t>
                      </a:r>
                      <a:r>
                        <a:rPr sz="8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участников</a:t>
                      </a:r>
                      <a:r>
                        <a:rPr sz="8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творческих</a:t>
                      </a:r>
                      <a:r>
                        <a:rPr sz="8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мероприятий</a:t>
                      </a:r>
                      <a:r>
                        <a:rPr sz="8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культурно-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досуговых</a:t>
                      </a:r>
                      <a:r>
                        <a:rPr sz="800" spc="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учреждений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3335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16500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12509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16500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16600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16650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" marB="0"/>
                </a:tc>
              </a:tr>
              <a:tr h="1305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sz="8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общедоступных</a:t>
                      </a:r>
                      <a:r>
                        <a:rPr sz="8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библиотек,</a:t>
                      </a:r>
                      <a:r>
                        <a:rPr sz="8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подключенных</a:t>
                      </a:r>
                      <a:r>
                        <a:rPr sz="8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sz="8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сети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«Интернет»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397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270" marB="0"/>
                </a:tc>
              </a:tr>
              <a:tr h="1305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Посещаемость</a:t>
                      </a:r>
                      <a:r>
                        <a:rPr sz="800" spc="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муниципальных</a:t>
                      </a:r>
                      <a:r>
                        <a:rPr sz="8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музейных</a:t>
                      </a:r>
                      <a:r>
                        <a:rPr sz="800" spc="7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учреждений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397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</a:t>
                      </a:r>
                      <a:r>
                        <a:rPr sz="8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270" marB="0"/>
                </a:tc>
              </a:tr>
              <a:tr h="1305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sz="8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выставок</a:t>
                      </a:r>
                      <a:r>
                        <a:rPr sz="80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выставочных</a:t>
                      </a:r>
                      <a:r>
                        <a:rPr sz="8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проектов,</a:t>
                      </a:r>
                      <a:r>
                        <a:rPr sz="8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осуществляемых</a:t>
                      </a:r>
                      <a:r>
                        <a:rPr sz="8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муниципальным</a:t>
                      </a:r>
                      <a:r>
                        <a:rPr sz="8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музеем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397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270" marB="0"/>
                </a:tc>
              </a:tr>
              <a:tr h="2707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Подшивка</a:t>
                      </a:r>
                      <a:r>
                        <a:rPr sz="800" spc="-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8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переплет</a:t>
                      </a:r>
                      <a:r>
                        <a:rPr sz="8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документов</a:t>
                      </a:r>
                      <a:endParaRPr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397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хранения</a:t>
                      </a:r>
                      <a:endParaRPr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270" marB="0"/>
                </a:tc>
              </a:tr>
              <a:tr h="2707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Прием</a:t>
                      </a:r>
                      <a:r>
                        <a:rPr sz="8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документов</a:t>
                      </a:r>
                      <a:r>
                        <a:rPr sz="8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sz="8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хранение</a:t>
                      </a:r>
                      <a:r>
                        <a:rPr sz="800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sz="8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архив</a:t>
                      </a:r>
                      <a:endParaRPr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397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хранения</a:t>
                      </a:r>
                      <a:endParaRPr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5430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270" marB="0"/>
                </a:tc>
              </a:tr>
              <a:tr h="2754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Выдачи</a:t>
                      </a:r>
                      <a:r>
                        <a:rPr sz="80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документов в</a:t>
                      </a:r>
                      <a:r>
                        <a:rPr sz="80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читальном</a:t>
                      </a:r>
                      <a:r>
                        <a:rPr sz="800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зале</a:t>
                      </a:r>
                      <a:r>
                        <a:rPr sz="8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архива</a:t>
                      </a:r>
                      <a:endParaRPr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397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хранения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5430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270" marB="0"/>
                </a:tc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7892542" y="401573"/>
            <a:ext cx="64185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тыс. руб.</a:t>
            </a:r>
            <a:endParaRPr sz="12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21" y="7717"/>
            <a:ext cx="886884" cy="1045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bject 20"/>
          <p:cNvSpPr txBox="1"/>
          <p:nvPr/>
        </p:nvSpPr>
        <p:spPr>
          <a:xfrm>
            <a:off x="274420" y="4781549"/>
            <a:ext cx="8717179" cy="180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" algn="l">
              <a:lnSpc>
                <a:spcPts val="1630"/>
              </a:lnSpc>
            </a:pPr>
            <a:r>
              <a:rPr sz="900" spc="-10" dirty="0">
                <a:latin typeface="Trebuchet MS"/>
                <a:cs typeface="Trebuchet MS"/>
              </a:rPr>
              <a:t>*</a:t>
            </a:r>
            <a:r>
              <a:rPr sz="900" spc="-305" dirty="0">
                <a:latin typeface="Trebuchet MS"/>
                <a:cs typeface="Trebuchet MS"/>
              </a:rPr>
              <a:t> </a:t>
            </a:r>
            <a:r>
              <a:rPr sz="900" dirty="0">
                <a:latin typeface="Times New Roman"/>
                <a:cs typeface="Times New Roman"/>
              </a:rPr>
              <a:t>Показатели</a:t>
            </a:r>
            <a:r>
              <a:rPr sz="900" spc="-2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в</a:t>
            </a:r>
            <a:r>
              <a:rPr sz="900" spc="-15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Times New Roman"/>
                <a:cs typeface="Times New Roman"/>
              </a:rPr>
              <a:t>соответствии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dirty="0" smtClean="0">
                <a:latin typeface="Times New Roman"/>
                <a:cs typeface="Times New Roman"/>
              </a:rPr>
              <a:t>с</a:t>
            </a:r>
            <a:r>
              <a:rPr lang="ru-RU" sz="900" spc="-25" dirty="0">
                <a:latin typeface="Times New Roman"/>
                <a:cs typeface="Times New Roman"/>
              </a:rPr>
              <a:t> </a:t>
            </a:r>
            <a:r>
              <a:rPr lang="ru-RU" sz="900" spc="-25" dirty="0" smtClean="0">
                <a:latin typeface="Times New Roman"/>
                <a:cs typeface="Times New Roman"/>
              </a:rPr>
              <a:t>утвержденными целевыми показателями муниципальных программ по состоянию на 1 ноября 2025 г. </a:t>
            </a:r>
            <a:endParaRPr sz="9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701040"/>
            <a:ext cx="5623561" cy="149809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574039" y="843153"/>
            <a:ext cx="584836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0070C0"/>
                </a:solidFill>
                <a:latin typeface="Times New Roman"/>
                <a:cs typeface="Times New Roman"/>
              </a:rPr>
              <a:t>308</a:t>
            </a:r>
            <a:r>
              <a:rPr sz="1100" b="1" spc="-1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100" b="1" spc="-10" dirty="0">
                <a:solidFill>
                  <a:srgbClr val="0070C0"/>
                </a:solidFill>
                <a:latin typeface="Times New Roman"/>
                <a:cs typeface="Times New Roman"/>
              </a:rPr>
              <a:t>965,3</a:t>
            </a:r>
            <a:endParaRPr sz="11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29635" y="1132459"/>
            <a:ext cx="584836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0070C0"/>
                </a:solidFill>
                <a:latin typeface="Times New Roman"/>
                <a:cs typeface="Times New Roman"/>
              </a:rPr>
              <a:t>278</a:t>
            </a:r>
            <a:r>
              <a:rPr sz="1100" b="1" spc="-1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100" b="1" spc="-10" dirty="0">
                <a:solidFill>
                  <a:srgbClr val="0070C0"/>
                </a:solidFill>
                <a:latin typeface="Times New Roman"/>
                <a:cs typeface="Times New Roman"/>
              </a:rPr>
              <a:t>825,1</a:t>
            </a:r>
            <a:endParaRPr sz="110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32151" y="1186942"/>
            <a:ext cx="584836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0070C0"/>
                </a:solidFill>
                <a:latin typeface="Times New Roman"/>
                <a:cs typeface="Times New Roman"/>
              </a:rPr>
              <a:t>281</a:t>
            </a:r>
            <a:r>
              <a:rPr sz="1100" b="1" spc="-1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100" b="1" spc="-10" dirty="0">
                <a:solidFill>
                  <a:srgbClr val="0070C0"/>
                </a:solidFill>
                <a:latin typeface="Times New Roman"/>
                <a:cs typeface="Times New Roman"/>
              </a:rPr>
              <a:t>325,1</a:t>
            </a:r>
            <a:endParaRPr sz="110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8983" y="2180032"/>
            <a:ext cx="734314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09526C"/>
                </a:solidFill>
                <a:latin typeface="Times New Roman"/>
                <a:cs typeface="Times New Roman"/>
              </a:rPr>
              <a:t>Основные целевые показатели муниципальной программы Ейского района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85801" y="54506"/>
            <a:ext cx="8458200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0" algn="ctr">
              <a:lnSpc>
                <a:spcPct val="100000"/>
              </a:lnSpc>
              <a:spcBef>
                <a:spcPts val="100"/>
              </a:spcBef>
            </a:pPr>
            <a:r>
              <a:rPr lang="ru-RU" sz="1600" spc="-4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</a:t>
            </a:r>
            <a:r>
              <a:rPr lang="ru-RU" sz="16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sz="1600" spc="-4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sz="16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6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АЗВИТИЕ ФИЗИЧЕСКОЙ </a:t>
            </a:r>
            <a:r>
              <a:rPr sz="16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И</a:t>
            </a:r>
            <a:endParaRPr sz="1600" spc="-4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7640" algn="ctr">
              <a:lnSpc>
                <a:spcPct val="100000"/>
              </a:lnSpc>
            </a:pPr>
            <a:r>
              <a:rPr lang="ru-RU" sz="16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СПОРТА</a:t>
            </a:r>
            <a:r>
              <a:rPr sz="16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6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</a:t>
            </a:r>
            <a:r>
              <a:rPr lang="ru-RU" sz="16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ЙСКОМ</a:t>
            </a:r>
            <a:r>
              <a:rPr sz="16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РАЙОНЕ</a:t>
            </a:r>
            <a:r>
              <a:rPr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spc="-4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13204" y="1886459"/>
            <a:ext cx="544196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25" dirty="0">
                <a:solidFill>
                  <a:srgbClr val="5145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год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274824" y="1901699"/>
            <a:ext cx="162496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92835" algn="l"/>
              </a:tabLst>
            </a:pPr>
            <a:r>
              <a:rPr sz="1100" b="1" spc="-25" dirty="0">
                <a:solidFill>
                  <a:srgbClr val="5145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год</a:t>
            </a:r>
            <a:r>
              <a:rPr sz="1100" b="1" dirty="0">
                <a:solidFill>
                  <a:srgbClr val="0070C0"/>
                </a:solidFill>
                <a:latin typeface="Times New Roman"/>
                <a:cs typeface="Times New Roman"/>
              </a:rPr>
              <a:t>	</a:t>
            </a:r>
            <a:r>
              <a:rPr sz="1100" b="1" spc="-25" dirty="0">
                <a:solidFill>
                  <a:srgbClr val="5145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2028 год</a:t>
            </a: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29198" y="52959"/>
            <a:ext cx="2618613" cy="2618613"/>
          </a:xfrm>
          <a:prstGeom prst="rect">
            <a:avLst/>
          </a:prstGeom>
        </p:spPr>
      </p:pic>
      <p:graphicFrame>
        <p:nvGraphicFramePr>
          <p:cNvPr id="11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160625"/>
              </p:ext>
            </p:extLst>
          </p:nvPr>
        </p:nvGraphicFramePr>
        <p:xfrm>
          <a:off x="230467" y="2613026"/>
          <a:ext cx="8790938" cy="221710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79133"/>
                <a:gridCol w="5257800"/>
                <a:gridCol w="720054"/>
                <a:gridCol w="548005"/>
                <a:gridCol w="544828"/>
                <a:gridCol w="634364"/>
                <a:gridCol w="706754"/>
              </a:tblGrid>
              <a:tr h="187324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2390" marR="64135" indent="19685">
                        <a:lnSpc>
                          <a:spcPct val="100000"/>
                        </a:lnSpc>
                      </a:pPr>
                      <a:r>
                        <a:rPr sz="9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sz="900" spc="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05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sz="900" spc="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показателя</a:t>
                      </a:r>
                      <a:r>
                        <a:rPr lang="ru-RU" sz="9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17475" marB="0" anchor="ctr"/>
                </a:tc>
                <a:tc rowSpan="2">
                  <a:txBody>
                    <a:bodyPr/>
                    <a:lstStyle/>
                    <a:p>
                      <a:pPr marL="88900" marR="80010" indent="38100">
                        <a:lnSpc>
                          <a:spcPct val="100000"/>
                        </a:lnSpc>
                      </a:pPr>
                      <a:r>
                        <a:rPr sz="900" spc="-1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r>
                        <a:rPr sz="900" spc="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измерения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05" marB="0" anchor="ctr"/>
                </a:tc>
                <a:tc rowSpan="2"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</a:pPr>
                      <a:r>
                        <a:rPr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sz="900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4610" marB="0" anchor="ctr"/>
                </a:tc>
                <a:tc rowSpan="2"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</a:pPr>
                      <a:r>
                        <a:rPr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r>
                        <a:rPr sz="900" spc="-3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15570" marB="0" anchor="ctr"/>
                </a:tc>
                <a:tc gridSpan="2">
                  <a:txBody>
                    <a:bodyPr/>
                    <a:lstStyle/>
                    <a:p>
                      <a:pPr marL="280670">
                        <a:lnSpc>
                          <a:spcPts val="860"/>
                        </a:lnSpc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</a:t>
                      </a:r>
                      <a:r>
                        <a:rPr sz="9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1114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74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55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r>
                        <a:rPr sz="9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10489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</a:t>
                      </a:r>
                      <a:r>
                        <a:rPr sz="9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10489" marB="0" anchor="ctr"/>
                </a:tc>
              </a:tr>
              <a:tr h="2393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935"/>
                        </a:lnSpc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</a:t>
                      </a:r>
                      <a:r>
                        <a:rPr sz="9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населения,</a:t>
                      </a:r>
                      <a:r>
                        <a:rPr sz="900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систематически</a:t>
                      </a:r>
                      <a:r>
                        <a:rPr sz="900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занимающегося</a:t>
                      </a:r>
                      <a:r>
                        <a:rPr sz="900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физической</a:t>
                      </a:r>
                      <a:r>
                        <a:rPr sz="900" spc="-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культурой</a:t>
                      </a:r>
                      <a:r>
                        <a:rPr sz="900" spc="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спортом,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общей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численности</a:t>
                      </a:r>
                      <a:r>
                        <a:rPr sz="9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населения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70"/>
                        </a:lnSpc>
                      </a:pPr>
                      <a:r>
                        <a:rPr sz="9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70"/>
                        </a:lnSpc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70"/>
                        </a:lnSpc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70"/>
                        </a:lnSpc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70"/>
                        </a:lnSpc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571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935"/>
                        </a:lnSpc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</a:t>
                      </a:r>
                      <a:r>
                        <a:rPr sz="900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обучающихся,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систематически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занимающихся</a:t>
                      </a: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физической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культурой</a:t>
                      </a:r>
                      <a:r>
                        <a:rPr sz="900" spc="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900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спортом,</a:t>
                      </a:r>
                      <a:r>
                        <a:rPr sz="900" spc="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sz="900" spc="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общей</a:t>
                      </a:r>
                      <a:r>
                        <a:rPr sz="900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численности</a:t>
                      </a: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обучающихся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70"/>
                        </a:lnSpc>
                      </a:pPr>
                      <a:r>
                        <a:rPr sz="9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70"/>
                        </a:lnSpc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70"/>
                        </a:lnSpc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70"/>
                        </a:lnSpc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70"/>
                        </a:lnSpc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76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5244" marR="47625">
                        <a:lnSpc>
                          <a:spcPts val="96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</a:t>
                      </a:r>
                      <a:r>
                        <a:rPr sz="9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 с</a:t>
                      </a:r>
                      <a:r>
                        <a:rPr sz="9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ограниченными возможностями</a:t>
                      </a:r>
                      <a:r>
                        <a:rPr sz="9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здоровья</a:t>
                      </a:r>
                      <a:r>
                        <a:rPr sz="900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инвалидов,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систематически</a:t>
                      </a:r>
                      <a:r>
                        <a:rPr sz="900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занимающихся</a:t>
                      </a:r>
                      <a:r>
                        <a:rPr sz="9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физической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культурой</a:t>
                      </a:r>
                      <a:r>
                        <a:rPr sz="900" spc="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спортом,</a:t>
                      </a:r>
                      <a:r>
                        <a:rPr sz="9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sz="9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общей</a:t>
                      </a: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численности</a:t>
                      </a:r>
                      <a:r>
                        <a:rPr sz="900" spc="-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указанной</a:t>
                      </a:r>
                      <a:r>
                        <a:rPr sz="900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категории</a:t>
                      </a:r>
                      <a:r>
                        <a:rPr sz="900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населения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70"/>
                        </a:lnSpc>
                      </a:pPr>
                      <a:r>
                        <a:rPr sz="9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70"/>
                        </a:lnSpc>
                      </a:pP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19,2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70"/>
                        </a:lnSpc>
                      </a:pP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19,6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70"/>
                        </a:lnSpc>
                      </a:pP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19,7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70"/>
                        </a:lnSpc>
                      </a:pP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940"/>
                        </a:lnSpc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Обеспеченность</a:t>
                      </a:r>
                      <a:r>
                        <a:rPr sz="90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спортивными</a:t>
                      </a: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сооружениями в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Ейском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районе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70"/>
                        </a:lnSpc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70"/>
                        </a:lnSpc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293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70"/>
                        </a:lnSpc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293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70"/>
                        </a:lnSpc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293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70"/>
                        </a:lnSpc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784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940"/>
                        </a:lnSpc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Единовременная</a:t>
                      </a:r>
                      <a:r>
                        <a:rPr sz="900" spc="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пропускная</a:t>
                      </a:r>
                      <a:r>
                        <a:rPr sz="9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способность</a:t>
                      </a:r>
                      <a:r>
                        <a:rPr sz="900" spc="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спортивных</a:t>
                      </a:r>
                      <a:r>
                        <a:rPr sz="900" spc="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сооружений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70"/>
                        </a:lnSpc>
                      </a:pP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70"/>
                        </a:lnSpc>
                      </a:pP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3352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70"/>
                        </a:lnSpc>
                      </a:pP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3352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70"/>
                        </a:lnSpc>
                      </a:pP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3352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70"/>
                        </a:lnSpc>
                      </a:pP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3452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746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935"/>
                        </a:lnSpc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sz="900" spc="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проведенных</a:t>
                      </a:r>
                      <a:r>
                        <a:rPr sz="900" spc="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официальных</a:t>
                      </a:r>
                      <a:r>
                        <a:rPr sz="9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физкультурно-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спортивных</a:t>
                      </a:r>
                      <a:r>
                        <a:rPr sz="9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мероприятий,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включенных в</a:t>
                      </a:r>
                      <a:r>
                        <a:rPr sz="900" spc="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календарный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70"/>
                        </a:lnSpc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70"/>
                        </a:lnSpc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70"/>
                        </a:lnSpc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70"/>
                        </a:lnSpc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70"/>
                        </a:lnSpc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584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5244" marR="45720">
                        <a:lnSpc>
                          <a:spcPts val="960"/>
                        </a:lnSpc>
                        <a:spcBef>
                          <a:spcPts val="1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sz="900" spc="2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участников</a:t>
                      </a:r>
                      <a:r>
                        <a:rPr sz="900" spc="2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физкультурно-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спортивных</a:t>
                      </a:r>
                      <a:r>
                        <a:rPr sz="900" spc="2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мероприятий,</a:t>
                      </a:r>
                      <a:r>
                        <a:rPr sz="900" spc="2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принявших</a:t>
                      </a:r>
                      <a:r>
                        <a:rPr sz="900" spc="2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</a:t>
                      </a:r>
                      <a:r>
                        <a:rPr sz="900" spc="229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sz="900" spc="2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официальных</a:t>
                      </a:r>
                      <a:r>
                        <a:rPr sz="900" spc="2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спортивных</a:t>
                      </a:r>
                      <a:r>
                        <a:rPr sz="900" spc="2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900" spc="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физкультурных</a:t>
                      </a:r>
                      <a:r>
                        <a:rPr sz="900" spc="7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мероприятиях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70"/>
                        </a:lnSpc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70"/>
                        </a:lnSpc>
                      </a:pP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9200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70"/>
                        </a:lnSpc>
                      </a:pP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9450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70"/>
                        </a:lnSpc>
                      </a:pP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9450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70"/>
                        </a:lnSpc>
                      </a:pP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9500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21" y="7717"/>
            <a:ext cx="886884" cy="1045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object 11"/>
          <p:cNvSpPr txBox="1"/>
          <p:nvPr/>
        </p:nvSpPr>
        <p:spPr>
          <a:xfrm>
            <a:off x="762000" y="835779"/>
            <a:ext cx="77050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тыс. руб.</a:t>
            </a:r>
            <a:endParaRPr sz="12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20"/>
          <p:cNvSpPr txBox="1"/>
          <p:nvPr/>
        </p:nvSpPr>
        <p:spPr>
          <a:xfrm>
            <a:off x="274420" y="4781549"/>
            <a:ext cx="8717179" cy="180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" algn="l">
              <a:lnSpc>
                <a:spcPts val="1630"/>
              </a:lnSpc>
            </a:pPr>
            <a:r>
              <a:rPr sz="900" spc="-10" dirty="0">
                <a:latin typeface="Trebuchet MS"/>
                <a:cs typeface="Trebuchet MS"/>
              </a:rPr>
              <a:t>*</a:t>
            </a:r>
            <a:r>
              <a:rPr sz="900" spc="-305" dirty="0">
                <a:latin typeface="Trebuchet MS"/>
                <a:cs typeface="Trebuchet MS"/>
              </a:rPr>
              <a:t> </a:t>
            </a:r>
            <a:r>
              <a:rPr sz="900" dirty="0">
                <a:latin typeface="Times New Roman"/>
                <a:cs typeface="Times New Roman"/>
              </a:rPr>
              <a:t>Показатели</a:t>
            </a:r>
            <a:r>
              <a:rPr sz="900" spc="-2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в</a:t>
            </a:r>
            <a:r>
              <a:rPr sz="900" spc="-15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Times New Roman"/>
                <a:cs typeface="Times New Roman"/>
              </a:rPr>
              <a:t>соответствии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dirty="0" smtClean="0">
                <a:latin typeface="Times New Roman"/>
                <a:cs typeface="Times New Roman"/>
              </a:rPr>
              <a:t>с</a:t>
            </a:r>
            <a:r>
              <a:rPr lang="ru-RU" sz="900" spc="-25" dirty="0">
                <a:latin typeface="Times New Roman"/>
                <a:cs typeface="Times New Roman"/>
              </a:rPr>
              <a:t> </a:t>
            </a:r>
            <a:r>
              <a:rPr lang="ru-RU" sz="900" spc="-25" dirty="0" smtClean="0">
                <a:latin typeface="Times New Roman"/>
                <a:cs typeface="Times New Roman"/>
              </a:rPr>
              <a:t>утвержденными целевыми показателями муниципальных программ по состоянию на 1 ноября 2025 г. </a:t>
            </a:r>
            <a:endParaRPr sz="9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77511" y="661416"/>
            <a:ext cx="4666489" cy="233629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723384" y="1398408"/>
            <a:ext cx="516254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0070C0"/>
                </a:solidFill>
                <a:latin typeface="Times New Roman"/>
                <a:cs typeface="Times New Roman"/>
              </a:rPr>
              <a:t>30 </a:t>
            </a:r>
            <a:r>
              <a:rPr sz="1100" b="1" spc="-10" dirty="0">
                <a:solidFill>
                  <a:srgbClr val="0070C0"/>
                </a:solidFill>
                <a:latin typeface="Times New Roman"/>
                <a:cs typeface="Times New Roman"/>
              </a:rPr>
              <a:t>088,8</a:t>
            </a:r>
            <a:endParaRPr sz="11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70346" y="1398408"/>
            <a:ext cx="516254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0070C0"/>
                </a:solidFill>
                <a:latin typeface="Times New Roman"/>
                <a:cs typeface="Times New Roman"/>
              </a:rPr>
              <a:t>30 </a:t>
            </a:r>
            <a:r>
              <a:rPr sz="1100" b="1" spc="-10" dirty="0">
                <a:solidFill>
                  <a:srgbClr val="0070C0"/>
                </a:solidFill>
                <a:latin typeface="Times New Roman"/>
                <a:cs typeface="Times New Roman"/>
              </a:rPr>
              <a:t>647,0</a:t>
            </a:r>
            <a:endParaRPr sz="11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4876" y="3125225"/>
            <a:ext cx="734314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sz="1600" b="1" dirty="0">
                <a:solidFill>
                  <a:srgbClr val="09526C"/>
                </a:solidFill>
                <a:latin typeface="Times New Roman"/>
                <a:cs typeface="Times New Roman"/>
              </a:rPr>
              <a:t>Основные целевые показатели муниципальной программы Ейского района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09600" y="85283"/>
            <a:ext cx="83820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6860" marR="5080" indent="-1259205" algn="just">
              <a:lnSpc>
                <a:spcPct val="100000"/>
              </a:lnSpc>
              <a:spcBef>
                <a:spcPts val="100"/>
              </a:spcBef>
            </a:pPr>
            <a:r>
              <a:rPr lang="ru-RU" sz="16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</a:t>
            </a:r>
            <a:r>
              <a:rPr lang="ru-RU" sz="1600" spc="-4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ИЦИП</a:t>
            </a:r>
            <a:r>
              <a:rPr lang="ru-RU" sz="16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АЛЬНАЯ </a:t>
            </a:r>
            <a:r>
              <a:rPr lang="ru-RU" sz="1600" spc="-4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sz="16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sz="16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</a:t>
            </a:r>
            <a:r>
              <a:rPr sz="16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КОММУНАЛЬНОГО</a:t>
            </a:r>
            <a:br>
              <a:rPr lang="ru-RU" sz="16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16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6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ДОРОЖНОГО</a:t>
            </a:r>
            <a:r>
              <a:rPr sz="16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ХОЗЯЙСТВА</a:t>
            </a:r>
            <a:r>
              <a:rPr sz="16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ЕЙСКОМ РАЙОНЕ</a:t>
            </a:r>
            <a:r>
              <a:rPr sz="16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sz="1600" spc="-4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59882" y="2817115"/>
            <a:ext cx="544196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b="1" spc="-25" dirty="0">
                <a:solidFill>
                  <a:srgbClr val="5145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год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523991" y="2862453"/>
            <a:ext cx="544196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25" dirty="0">
                <a:solidFill>
                  <a:srgbClr val="5145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год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388480" y="2862453"/>
            <a:ext cx="544196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b="1" spc="-25" dirty="0">
                <a:solidFill>
                  <a:srgbClr val="5145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2028 год</a:t>
            </a:r>
          </a:p>
        </p:txBody>
      </p:sp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851483"/>
              </p:ext>
            </p:extLst>
          </p:nvPr>
        </p:nvGraphicFramePr>
        <p:xfrm>
          <a:off x="330326" y="3396970"/>
          <a:ext cx="8294369" cy="13902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20523"/>
                <a:gridCol w="4953000"/>
                <a:gridCol w="724687"/>
                <a:gridCol w="516889"/>
                <a:gridCol w="513716"/>
                <a:gridCol w="598804"/>
                <a:gridCol w="666750"/>
              </a:tblGrid>
              <a:tr h="257175">
                <a:tc rowSpan="2">
                  <a:txBody>
                    <a:bodyPr/>
                    <a:lstStyle/>
                    <a:p>
                      <a:pPr marL="78105" marR="70485" indent="19685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9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sz="900" spc="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922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sz="900" spc="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показателя</a:t>
                      </a:r>
                      <a:r>
                        <a:rPr lang="ru-RU" sz="9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18110" marB="0" anchor="ctr"/>
                </a:tc>
                <a:tc rowSpan="2">
                  <a:txBody>
                    <a:bodyPr/>
                    <a:lstStyle/>
                    <a:p>
                      <a:pPr marL="70485" marR="62230" indent="38100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r>
                        <a:rPr sz="900" spc="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измерения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9220" marB="0" anchor="ctr"/>
                </a:tc>
                <a:tc rowSpan="2"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</a:pPr>
                      <a:r>
                        <a:rPr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sz="900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2865" marB="0" anchor="ctr"/>
                </a:tc>
                <a:tc rowSpan="2"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</a:pPr>
                      <a:r>
                        <a:rPr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r>
                        <a:rPr sz="900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2865" marB="0" anchor="ctr"/>
                </a:tc>
                <a:tc gridSpan="2">
                  <a:txBody>
                    <a:bodyPr/>
                    <a:lstStyle/>
                    <a:p>
                      <a:pPr marL="243204">
                        <a:lnSpc>
                          <a:spcPts val="935"/>
                        </a:lnSpc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</a:t>
                      </a:r>
                      <a:r>
                        <a:rPr sz="9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6863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92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81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92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28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28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935"/>
                        </a:lnSpc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r>
                        <a:rPr sz="9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935"/>
                        </a:lnSpc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</a:t>
                      </a:r>
                      <a:r>
                        <a:rPr sz="9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357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1055"/>
                        </a:lnSpc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sz="9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отремонтированных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автомобильных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дорог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70"/>
                        </a:lnSpc>
                      </a:pPr>
                      <a:r>
                        <a:rPr sz="10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70"/>
                        </a:lnSpc>
                      </a:pPr>
                      <a:r>
                        <a:rPr sz="10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70"/>
                        </a:lnSpc>
                      </a:pPr>
                      <a:r>
                        <a:rPr sz="10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70"/>
                        </a:lnSpc>
                      </a:pPr>
                      <a:r>
                        <a:rPr sz="10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170"/>
                        </a:lnSpc>
                      </a:pPr>
                      <a:r>
                        <a:rPr sz="10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143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1055"/>
                        </a:lnSpc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приобретенных</a:t>
                      </a:r>
                      <a:r>
                        <a:rPr sz="9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счет</a:t>
                      </a:r>
                      <a:r>
                        <a:rPr sz="9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районного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бюджета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мусорных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контейнеров</a:t>
                      </a:r>
                      <a:r>
                        <a:rPr sz="9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отходов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70"/>
                        </a:lnSpc>
                      </a:pPr>
                      <a:r>
                        <a:rPr sz="10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170"/>
                        </a:lnSpc>
                      </a:pPr>
                      <a:r>
                        <a:rPr sz="10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70"/>
                        </a:lnSpc>
                      </a:pPr>
                      <a:r>
                        <a:rPr sz="10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170"/>
                        </a:lnSpc>
                      </a:pPr>
                      <a:r>
                        <a:rPr sz="10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170"/>
                        </a:lnSpc>
                      </a:pPr>
                      <a:r>
                        <a:rPr sz="10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143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1055"/>
                        </a:lnSpc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</a:t>
                      </a:r>
                      <a:r>
                        <a:rPr sz="9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фонда</a:t>
                      </a:r>
                      <a:r>
                        <a:rPr sz="900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капитального</a:t>
                      </a: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ремонта</a:t>
                      </a:r>
                      <a:r>
                        <a:rPr sz="9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</a:t>
                      </a:r>
                      <a:r>
                        <a:rPr sz="9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имущества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многоквартирных</a:t>
                      </a:r>
                      <a:r>
                        <a:rPr sz="9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домов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70"/>
                        </a:lnSpc>
                      </a:pPr>
                      <a:r>
                        <a:rPr sz="10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м2</a:t>
                      </a: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</a:pP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2626,4</a:t>
                      </a: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</a:pP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2626,4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</a:pP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2626,4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</a:pP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2626,4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7396637" y="971242"/>
            <a:ext cx="756763" cy="228908"/>
          </a:xfrm>
          <a:prstGeom prst="rect">
            <a:avLst/>
          </a:prstGeom>
        </p:spPr>
        <p:txBody>
          <a:bodyPr vert="horz" wrap="square" lIns="0" tIns="5905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1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32 </a:t>
            </a:r>
            <a:r>
              <a:rPr sz="1100" b="1" spc="-10" dirty="0">
                <a:solidFill>
                  <a:srgbClr val="0070C0"/>
                </a:solidFill>
                <a:latin typeface="Times New Roman"/>
                <a:cs typeface="Times New Roman"/>
              </a:rPr>
              <a:t>758,2</a:t>
            </a:r>
            <a:endParaRPr sz="11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800" y="530226"/>
            <a:ext cx="3690620" cy="2651124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21" y="7717"/>
            <a:ext cx="886884" cy="1045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object 11"/>
          <p:cNvSpPr txBox="1"/>
          <p:nvPr/>
        </p:nvSpPr>
        <p:spPr>
          <a:xfrm>
            <a:off x="4546446" y="1381673"/>
            <a:ext cx="77050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тыс. руб.</a:t>
            </a:r>
            <a:endParaRPr sz="12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20"/>
          <p:cNvSpPr txBox="1"/>
          <p:nvPr/>
        </p:nvSpPr>
        <p:spPr>
          <a:xfrm>
            <a:off x="274419" y="4829018"/>
            <a:ext cx="8717179" cy="180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" algn="l">
              <a:lnSpc>
                <a:spcPts val="1630"/>
              </a:lnSpc>
            </a:pPr>
            <a:r>
              <a:rPr sz="900" spc="-10" dirty="0">
                <a:latin typeface="Trebuchet MS"/>
                <a:cs typeface="Trebuchet MS"/>
              </a:rPr>
              <a:t>*</a:t>
            </a:r>
            <a:r>
              <a:rPr sz="900" spc="-305" dirty="0">
                <a:latin typeface="Trebuchet MS"/>
                <a:cs typeface="Trebuchet MS"/>
              </a:rPr>
              <a:t> </a:t>
            </a:r>
            <a:r>
              <a:rPr sz="900" dirty="0">
                <a:latin typeface="Times New Roman"/>
                <a:cs typeface="Times New Roman"/>
              </a:rPr>
              <a:t>Показатели</a:t>
            </a:r>
            <a:r>
              <a:rPr sz="900" spc="-2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в</a:t>
            </a:r>
            <a:r>
              <a:rPr sz="900" spc="-15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Times New Roman"/>
                <a:cs typeface="Times New Roman"/>
              </a:rPr>
              <a:t>соответствии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dirty="0" smtClean="0">
                <a:latin typeface="Times New Roman"/>
                <a:cs typeface="Times New Roman"/>
              </a:rPr>
              <a:t>с</a:t>
            </a:r>
            <a:r>
              <a:rPr lang="ru-RU" sz="900" spc="-25" dirty="0">
                <a:latin typeface="Times New Roman"/>
                <a:cs typeface="Times New Roman"/>
              </a:rPr>
              <a:t> </a:t>
            </a:r>
            <a:r>
              <a:rPr lang="ru-RU" sz="900" spc="-25" dirty="0" smtClean="0">
                <a:latin typeface="Times New Roman"/>
                <a:cs typeface="Times New Roman"/>
              </a:rPr>
              <a:t>утвержденными целевыми показателями муниципальных программ по состоянию на 1 ноября 2025 г. </a:t>
            </a:r>
            <a:endParaRPr sz="9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674308"/>
              </p:ext>
            </p:extLst>
          </p:nvPr>
        </p:nvGraphicFramePr>
        <p:xfrm>
          <a:off x="309174" y="3095288"/>
          <a:ext cx="8670228" cy="156468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81910"/>
                <a:gridCol w="5504916"/>
                <a:gridCol w="745745"/>
                <a:gridCol w="492850"/>
                <a:gridCol w="489566"/>
                <a:gridCol w="566451"/>
                <a:gridCol w="588790"/>
              </a:tblGrid>
              <a:tr h="238462">
                <a:tc rowSpan="2">
                  <a:txBody>
                    <a:bodyPr/>
                    <a:lstStyle/>
                    <a:p>
                      <a:pPr marL="66040" marR="59690" indent="2095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9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sz="900" spc="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9535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sz="900" spc="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показателя</a:t>
                      </a:r>
                      <a:r>
                        <a:rPr lang="ru-RU" sz="9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33985" marB="0" anchor="ctr"/>
                </a:tc>
                <a:tc rowSpan="2">
                  <a:txBody>
                    <a:bodyPr/>
                    <a:lstStyle/>
                    <a:p>
                      <a:pPr marL="80010" marR="69850" indent="3810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r>
                        <a:rPr sz="900" spc="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измерения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9535" marB="0" anchor="ctr"/>
                </a:tc>
                <a:tc rowSpan="2"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sz="900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3655" marB="0" anchor="ctr"/>
                </a:tc>
                <a:tc rowSpan="2"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</a:pPr>
                      <a:r>
                        <a:rPr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r>
                        <a:rPr sz="900" spc="-3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05" marB="0" anchor="ctr"/>
                </a:tc>
                <a:tc gridSpan="2">
                  <a:txBody>
                    <a:bodyPr/>
                    <a:lstStyle/>
                    <a:p>
                      <a:pPr marL="17081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</a:t>
                      </a:r>
                      <a:r>
                        <a:rPr sz="9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3815" marB="0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617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95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3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95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r>
                        <a:rPr sz="9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 anchor="ctr"/>
                </a:tc>
              </a:tr>
              <a:tr h="2356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935"/>
                        </a:lnSpc>
                      </a:pP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Объём</a:t>
                      </a:r>
                      <a:r>
                        <a:rPr sz="800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получаемых</a:t>
                      </a:r>
                      <a:r>
                        <a:rPr sz="800" spc="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доходов</a:t>
                      </a:r>
                      <a:r>
                        <a:rPr sz="800" spc="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</a:t>
                      </a:r>
                      <a:r>
                        <a:rPr sz="800" spc="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приватизации</a:t>
                      </a:r>
                      <a:r>
                        <a:rPr sz="8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 имущества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050"/>
                        </a:lnSpc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</a:t>
                      </a:r>
                      <a:r>
                        <a:rPr sz="9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70"/>
                        </a:lnSpc>
                      </a:pPr>
                      <a:r>
                        <a:rPr sz="10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70"/>
                        </a:lnSpc>
                      </a:pPr>
                      <a:r>
                        <a:rPr sz="10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70"/>
                        </a:lnSpc>
                      </a:pPr>
                      <a:r>
                        <a:rPr sz="10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70"/>
                        </a:lnSpc>
                      </a:pPr>
                      <a:r>
                        <a:rPr sz="10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186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935"/>
                        </a:lnSpc>
                      </a:pP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Объём</a:t>
                      </a:r>
                      <a:r>
                        <a:rPr sz="8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получаемых</a:t>
                      </a:r>
                      <a:r>
                        <a:rPr sz="800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доходов</a:t>
                      </a:r>
                      <a:r>
                        <a:rPr sz="800" spc="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</a:t>
                      </a:r>
                      <a:r>
                        <a:rPr sz="8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сдачи</a:t>
                      </a:r>
                      <a:r>
                        <a:rPr sz="8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sz="8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аренду</a:t>
                      </a:r>
                      <a:r>
                        <a:rPr sz="8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</a:t>
                      </a:r>
                      <a:r>
                        <a:rPr sz="8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имущества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55"/>
                        </a:lnSpc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</a:pPr>
                      <a:r>
                        <a:rPr sz="10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</a:pPr>
                      <a:r>
                        <a:rPr sz="10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70"/>
                        </a:lnSpc>
                      </a:pPr>
                      <a:r>
                        <a:rPr sz="10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</a:pPr>
                      <a:r>
                        <a:rPr sz="10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761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7625" marR="39370">
                        <a:lnSpc>
                          <a:spcPts val="960"/>
                        </a:lnSpc>
                      </a:pP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sz="800" spc="3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земельных</a:t>
                      </a:r>
                      <a:r>
                        <a:rPr sz="800" spc="3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участков</a:t>
                      </a:r>
                      <a:r>
                        <a:rPr sz="800" spc="3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</a:t>
                      </a:r>
                      <a:r>
                        <a:rPr sz="800" spc="3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индивидуального</a:t>
                      </a:r>
                      <a:r>
                        <a:rPr sz="800" spc="3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жилищного</a:t>
                      </a:r>
                      <a:r>
                        <a:rPr sz="800" spc="3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строительства</a:t>
                      </a:r>
                      <a:r>
                        <a:rPr sz="800" spc="3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800" spc="3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ведения</a:t>
                      </a:r>
                      <a:r>
                        <a:rPr sz="800" spc="3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личного</a:t>
                      </a:r>
                      <a:r>
                        <a:rPr sz="800" spc="3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подсобного</a:t>
                      </a:r>
                      <a:r>
                        <a:rPr sz="800" spc="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хозяйства,</a:t>
                      </a:r>
                      <a:r>
                        <a:rPr sz="8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предоставленных</a:t>
                      </a:r>
                      <a:r>
                        <a:rPr sz="8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гражданам,</a:t>
                      </a:r>
                      <a:r>
                        <a:rPr sz="8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имеющим</a:t>
                      </a:r>
                      <a:r>
                        <a:rPr sz="800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трех</a:t>
                      </a:r>
                      <a:r>
                        <a:rPr sz="8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800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более</a:t>
                      </a:r>
                      <a:r>
                        <a:rPr sz="800" spc="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55"/>
                        </a:lnSpc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шт.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70"/>
                        </a:lnSpc>
                      </a:pPr>
                      <a:r>
                        <a:rPr sz="10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170"/>
                        </a:lnSpc>
                      </a:pPr>
                      <a:r>
                        <a:rPr sz="10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70"/>
                        </a:lnSpc>
                      </a:pPr>
                      <a:r>
                        <a:rPr sz="10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170"/>
                        </a:lnSpc>
                      </a:pPr>
                      <a:r>
                        <a:rPr sz="10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340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7625" marR="36830">
                        <a:lnSpc>
                          <a:spcPts val="96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Объём</a:t>
                      </a:r>
                      <a:r>
                        <a:rPr sz="800" spc="1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получаемых</a:t>
                      </a:r>
                      <a:r>
                        <a:rPr sz="800" spc="1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доходов</a:t>
                      </a:r>
                      <a:r>
                        <a:rPr sz="800" spc="1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</a:t>
                      </a:r>
                      <a:r>
                        <a:rPr sz="800" spc="1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арендной</a:t>
                      </a:r>
                      <a:r>
                        <a:rPr sz="800" spc="1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платы</a:t>
                      </a:r>
                      <a:r>
                        <a:rPr sz="800" spc="1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</a:t>
                      </a:r>
                      <a:r>
                        <a:rPr sz="800" spc="1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земельные</a:t>
                      </a:r>
                      <a:r>
                        <a:rPr sz="800" spc="1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участки,</a:t>
                      </a:r>
                      <a:r>
                        <a:rPr sz="800" spc="1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</a:t>
                      </a:r>
                      <a:r>
                        <a:rPr sz="800" spc="1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собственность</a:t>
                      </a:r>
                      <a:r>
                        <a:rPr sz="800" spc="1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sz="800" spc="1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которые</a:t>
                      </a:r>
                      <a:r>
                        <a:rPr sz="800" spc="1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sz="800" spc="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разграничена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270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55"/>
                        </a:lnSpc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</a:pP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59,68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</a:pP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64,05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70"/>
                        </a:lnSpc>
                      </a:pP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65,18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</a:pP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70,13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79845" y="627507"/>
            <a:ext cx="3751961" cy="283146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57200" y="59258"/>
            <a:ext cx="8267599" cy="18825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6590" algn="ctr">
              <a:lnSpc>
                <a:spcPct val="100000"/>
              </a:lnSpc>
              <a:spcBef>
                <a:spcPts val="100"/>
              </a:spcBef>
            </a:pPr>
            <a:r>
              <a:rPr lang="ru-RU" sz="1600" b="1" spc="-4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МУНИЦИПАЛЬНАЯ </a:t>
            </a:r>
            <a:r>
              <a:rPr lang="ru-RU" sz="1600" b="1" spc="-40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ПРОГРАММА </a:t>
            </a:r>
            <a:r>
              <a:rPr sz="1600" b="1" spc="-40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«Э</a:t>
            </a:r>
            <a:r>
              <a:rPr lang="ru-RU" sz="1600" b="1" spc="-40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ФФЕКТИВНОЕ </a:t>
            </a:r>
            <a:r>
              <a:rPr sz="1600" b="1" spc="-40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1600" b="1" spc="-40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УПРАВЛЕНИЕ</a:t>
            </a:r>
            <a:r>
              <a:rPr sz="1600" b="1" spc="-40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1600" b="1" spc="-40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МУНИЦИПАЛЬНЫМ</a:t>
            </a:r>
            <a:r>
              <a:rPr sz="1600" b="1" spc="-40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1600" b="1" spc="-40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ИМУЩЕСТВОМ</a:t>
            </a:r>
            <a:r>
              <a:rPr sz="1600" b="1" spc="-40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1600" b="1" spc="-40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</a:t>
            </a:r>
            <a:r>
              <a:rPr sz="1600" b="1" spc="-40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1600" b="1" spc="-40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ЗЕМЕЛЬНЫМИ</a:t>
            </a:r>
            <a:r>
              <a:rPr sz="1600" b="1" spc="-40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1600" b="1" spc="-40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РЕСУРСАМИ</a:t>
            </a:r>
            <a:r>
              <a:rPr sz="1600" b="1" spc="-40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1600" b="1" spc="-40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ЕЙСКОГО РАЙОНА</a:t>
            </a:r>
            <a:r>
              <a:rPr sz="1600" b="1" spc="-40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»</a:t>
            </a:r>
            <a:endParaRPr sz="1600" b="1" spc="-40" dirty="0">
              <a:solidFill>
                <a:srgbClr val="0070C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715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12700" marR="2870200" algn="ctr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09526C"/>
                </a:solidFill>
                <a:latin typeface="Times New Roman"/>
                <a:cs typeface="Times New Roman"/>
              </a:rPr>
              <a:t>На реализацию программы в 2026 </a:t>
            </a:r>
            <a:r>
              <a:rPr sz="1600" b="1" dirty="0" err="1">
                <a:solidFill>
                  <a:srgbClr val="09526C"/>
                </a:solidFill>
                <a:latin typeface="Times New Roman"/>
                <a:cs typeface="Times New Roman"/>
              </a:rPr>
              <a:t>году</a:t>
            </a:r>
            <a:r>
              <a:rPr sz="1600" b="1" dirty="0">
                <a:solidFill>
                  <a:srgbClr val="09526C"/>
                </a:solidFill>
                <a:latin typeface="Times New Roman"/>
                <a:cs typeface="Times New Roman"/>
              </a:rPr>
              <a:t> </a:t>
            </a:r>
            <a:r>
              <a:rPr sz="1600" b="1" dirty="0" err="1">
                <a:solidFill>
                  <a:srgbClr val="09526C"/>
                </a:solidFill>
                <a:latin typeface="Times New Roman"/>
                <a:cs typeface="Times New Roman"/>
              </a:rPr>
              <a:t>предусмотрено</a:t>
            </a:r>
            <a:r>
              <a:rPr sz="1600" b="1" dirty="0">
                <a:solidFill>
                  <a:srgbClr val="09526C"/>
                </a:solidFill>
                <a:latin typeface="Times New Roman"/>
                <a:cs typeface="Times New Roman"/>
              </a:rPr>
              <a:t> 25739,5 тыс. </a:t>
            </a:r>
            <a:r>
              <a:rPr sz="1600" b="1" dirty="0" err="1" smtClean="0">
                <a:solidFill>
                  <a:srgbClr val="09526C"/>
                </a:solidFill>
                <a:latin typeface="Times New Roman"/>
                <a:cs typeface="Times New Roman"/>
              </a:rPr>
              <a:t>рублей</a:t>
            </a:r>
            <a:r>
              <a:rPr sz="1600" b="1" dirty="0" smtClean="0">
                <a:solidFill>
                  <a:srgbClr val="09526C"/>
                </a:solidFill>
                <a:latin typeface="Times New Roman"/>
                <a:cs typeface="Times New Roman"/>
              </a:rPr>
              <a:t>,</a:t>
            </a:r>
            <a:r>
              <a:rPr lang="ru-RU" sz="1600" b="1" dirty="0" smtClean="0">
                <a:solidFill>
                  <a:srgbClr val="09526C"/>
                </a:solidFill>
                <a:latin typeface="Times New Roman"/>
                <a:cs typeface="Times New Roman"/>
              </a:rPr>
              <a:t> </a:t>
            </a:r>
            <a:r>
              <a:rPr sz="1600" b="1" dirty="0" err="1" smtClean="0">
                <a:solidFill>
                  <a:srgbClr val="09526C"/>
                </a:solidFill>
                <a:latin typeface="Times New Roman"/>
                <a:cs typeface="Times New Roman"/>
              </a:rPr>
              <a:t>на</a:t>
            </a:r>
            <a:r>
              <a:rPr sz="1600" b="1" dirty="0" smtClean="0">
                <a:solidFill>
                  <a:srgbClr val="09526C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9526C"/>
                </a:solidFill>
                <a:latin typeface="Times New Roman"/>
                <a:cs typeface="Times New Roman"/>
              </a:rPr>
              <a:t>2027-2028 годы по 22389,5 тыс. рублей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72718" y="2816409"/>
            <a:ext cx="734314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sz="1600" b="1" dirty="0">
                <a:solidFill>
                  <a:srgbClr val="09526C"/>
                </a:solidFill>
                <a:latin typeface="Times New Roman"/>
                <a:cs typeface="Times New Roman"/>
              </a:rPr>
              <a:t>Основные целевые показатели муниципальной программы Ейского района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21" y="7717"/>
            <a:ext cx="886884" cy="1045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20"/>
          <p:cNvSpPr txBox="1"/>
          <p:nvPr/>
        </p:nvSpPr>
        <p:spPr>
          <a:xfrm>
            <a:off x="274419" y="4829018"/>
            <a:ext cx="8717179" cy="180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" algn="l">
              <a:lnSpc>
                <a:spcPts val="1630"/>
              </a:lnSpc>
            </a:pPr>
            <a:r>
              <a:rPr sz="900" spc="-10" dirty="0">
                <a:latin typeface="Trebuchet MS"/>
                <a:cs typeface="Trebuchet MS"/>
              </a:rPr>
              <a:t>*</a:t>
            </a:r>
            <a:r>
              <a:rPr sz="900" spc="-305" dirty="0">
                <a:latin typeface="Trebuchet MS"/>
                <a:cs typeface="Trebuchet MS"/>
              </a:rPr>
              <a:t> </a:t>
            </a:r>
            <a:r>
              <a:rPr sz="900" dirty="0">
                <a:latin typeface="Times New Roman"/>
                <a:cs typeface="Times New Roman"/>
              </a:rPr>
              <a:t>Показатели</a:t>
            </a:r>
            <a:r>
              <a:rPr sz="900" spc="-2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в</a:t>
            </a:r>
            <a:r>
              <a:rPr sz="900" spc="-15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Times New Roman"/>
                <a:cs typeface="Times New Roman"/>
              </a:rPr>
              <a:t>соответствии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dirty="0" smtClean="0">
                <a:latin typeface="Times New Roman"/>
                <a:cs typeface="Times New Roman"/>
              </a:rPr>
              <a:t>с</a:t>
            </a:r>
            <a:r>
              <a:rPr lang="ru-RU" sz="900" spc="-25" dirty="0">
                <a:latin typeface="Times New Roman"/>
                <a:cs typeface="Times New Roman"/>
              </a:rPr>
              <a:t> </a:t>
            </a:r>
            <a:r>
              <a:rPr lang="ru-RU" sz="900" spc="-25" dirty="0" smtClean="0">
                <a:latin typeface="Times New Roman"/>
                <a:cs typeface="Times New Roman"/>
              </a:rPr>
              <a:t>утвержденными целевыми показателями муниципальных программ по состоянию на 1 ноября 2025 г. </a:t>
            </a:r>
            <a:endParaRPr sz="9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6367" y="3148711"/>
            <a:ext cx="734314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09526C"/>
                </a:solidFill>
                <a:latin typeface="Times New Roman"/>
                <a:cs typeface="Times New Roman"/>
              </a:rPr>
              <a:t>Основные целевые показатели муниципальной программы Ейского района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69109" y="133350"/>
            <a:ext cx="6960491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40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</a:t>
            </a:r>
            <a:r>
              <a:rPr lang="ru-RU" sz="1600" b="1" spc="-40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УНИЦИПАЛЬНАЯ</a:t>
            </a:r>
            <a:r>
              <a:rPr sz="1600" b="1" spc="-40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1600" b="1" spc="-40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ПРОГРАММА</a:t>
            </a:r>
            <a:r>
              <a:rPr sz="1600" b="1" spc="-40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sz="1600" b="1" spc="-4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</a:t>
            </a:r>
            <a:r>
              <a:rPr sz="1600" b="1" spc="-40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</a:t>
            </a:r>
            <a:r>
              <a:rPr lang="ru-RU" sz="1600" b="1" spc="-40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ЕДИАСРЕДА</a:t>
            </a:r>
            <a:r>
              <a:rPr sz="1600" b="1" spc="-40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1600" b="1" spc="-40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ЕЙСКОГО РАЙОНА</a:t>
            </a:r>
            <a:r>
              <a:rPr sz="1600" b="1" spc="-40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»</a:t>
            </a:r>
            <a:endParaRPr sz="1600" b="1" spc="-40" dirty="0">
              <a:solidFill>
                <a:srgbClr val="0070C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472039"/>
              </p:ext>
            </p:extLst>
          </p:nvPr>
        </p:nvGraphicFramePr>
        <p:xfrm>
          <a:off x="304800" y="3638550"/>
          <a:ext cx="8534399" cy="101106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81000"/>
                <a:gridCol w="5179066"/>
                <a:gridCol w="613451"/>
                <a:gridCol w="531571"/>
                <a:gridCol w="528322"/>
                <a:gridCol w="615403"/>
                <a:gridCol w="685586"/>
              </a:tblGrid>
              <a:tr h="228600">
                <a:tc rowSpan="2"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9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239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3335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sz="900" spc="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показателя</a:t>
                      </a:r>
                      <a:r>
                        <a:rPr lang="ru-RU" sz="9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05" marB="0" anchor="ctr"/>
                </a:tc>
                <a:tc rowSpan="2">
                  <a:txBody>
                    <a:bodyPr/>
                    <a:lstStyle/>
                    <a:p>
                      <a:pPr marL="111125" algn="l">
                        <a:lnSpc>
                          <a:spcPct val="100000"/>
                        </a:lnSpc>
                      </a:pPr>
                      <a:r>
                        <a:rPr sz="900" spc="-1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3025" algn="l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измерения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8895" marB="0" anchor="ctr"/>
                </a:tc>
                <a:tc rowSpan="2"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</a:pPr>
                      <a:r>
                        <a:rPr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sz="900" spc="-3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8895" marB="0" anchor="ctr"/>
                </a:tc>
                <a:tc rowSpan="2"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r>
                        <a:rPr sz="900" spc="-3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2705" marB="0" anchor="ctr"/>
                </a:tc>
                <a:tc gridSpan="2">
                  <a:txBody>
                    <a:bodyPr/>
                    <a:lstStyle/>
                    <a:p>
                      <a:pPr marL="24765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</a:t>
                      </a:r>
                      <a:r>
                        <a:rPr sz="9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3335" marB="0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1213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88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88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2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r>
                        <a:rPr sz="9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3335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3335" marB="0" anchor="ctr"/>
                </a:tc>
              </a:tr>
              <a:tr h="1610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5244" algn="l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</a:t>
                      </a:r>
                      <a:r>
                        <a:rPr sz="8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информационной</a:t>
                      </a:r>
                      <a:r>
                        <a:rPr sz="8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доступности</a:t>
                      </a:r>
                      <a:r>
                        <a:rPr sz="800" spc="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посредством</a:t>
                      </a:r>
                      <a:r>
                        <a:rPr sz="800" spc="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печатных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СМИ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3970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170"/>
                        </a:lnSpc>
                      </a:pPr>
                      <a:r>
                        <a:rPr sz="10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170"/>
                        </a:lnSpc>
                      </a:pPr>
                      <a:r>
                        <a:rPr sz="10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170"/>
                        </a:lnSpc>
                      </a:pPr>
                      <a:r>
                        <a:rPr sz="10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170"/>
                        </a:lnSpc>
                      </a:pPr>
                      <a:r>
                        <a:rPr sz="10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70"/>
                        </a:lnSpc>
                      </a:pPr>
                      <a:r>
                        <a:rPr sz="10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085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5244" algn="l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информационной</a:t>
                      </a:r>
                      <a:r>
                        <a:rPr sz="8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доступности</a:t>
                      </a:r>
                      <a:r>
                        <a:rPr sz="800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посредством</a:t>
                      </a:r>
                      <a:r>
                        <a:rPr sz="800" spc="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интернет</a:t>
                      </a:r>
                      <a:r>
                        <a:rPr sz="8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sz="800" spc="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СМИ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3970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170"/>
                        </a:lnSpc>
                      </a:pPr>
                      <a:r>
                        <a:rPr sz="10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170"/>
                        </a:lnSpc>
                      </a:pPr>
                      <a:r>
                        <a:rPr sz="10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170"/>
                        </a:lnSpc>
                      </a:pPr>
                      <a:r>
                        <a:rPr sz="10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170"/>
                        </a:lnSpc>
                      </a:pPr>
                      <a:r>
                        <a:rPr sz="10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70"/>
                        </a:lnSpc>
                      </a:pPr>
                      <a:r>
                        <a:rPr sz="10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007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5244" algn="l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</a:t>
                      </a:r>
                      <a:r>
                        <a:rPr sz="800" spc="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информационной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доступности</a:t>
                      </a:r>
                      <a:r>
                        <a:rPr sz="800" spc="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sz="800" spc="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средством</a:t>
                      </a:r>
                      <a:r>
                        <a:rPr sz="800" spc="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телевещания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3970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170"/>
                        </a:lnSpc>
                      </a:pPr>
                      <a:r>
                        <a:rPr sz="10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170"/>
                        </a:lnSpc>
                      </a:pPr>
                      <a:r>
                        <a:rPr sz="10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170"/>
                        </a:lnSpc>
                      </a:pPr>
                      <a:r>
                        <a:rPr sz="10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170"/>
                        </a:lnSpc>
                      </a:pPr>
                      <a:r>
                        <a:rPr sz="10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70"/>
                        </a:lnSpc>
                      </a:pPr>
                      <a:r>
                        <a:rPr sz="10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71600" y="1200150"/>
            <a:ext cx="5943600" cy="10111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870200" algn="ctr">
              <a:spcBef>
                <a:spcPts val="100"/>
              </a:spcBef>
            </a:pPr>
            <a:r>
              <a:rPr sz="1600" dirty="0">
                <a:solidFill>
                  <a:srgbClr val="09526C"/>
                </a:solidFill>
              </a:rPr>
              <a:t>На </a:t>
            </a:r>
            <a:r>
              <a:rPr sz="1600" dirty="0" err="1">
                <a:solidFill>
                  <a:srgbClr val="09526C"/>
                </a:solidFill>
              </a:rPr>
              <a:t>реализацию</a:t>
            </a:r>
            <a:r>
              <a:rPr sz="1600" dirty="0">
                <a:solidFill>
                  <a:srgbClr val="09526C"/>
                </a:solidFill>
              </a:rPr>
              <a:t> </a:t>
            </a:r>
            <a:r>
              <a:rPr lang="ru-RU" sz="1600" dirty="0" smtClean="0">
                <a:solidFill>
                  <a:srgbClr val="09526C"/>
                </a:solidFill>
              </a:rPr>
              <a:t>м</a:t>
            </a:r>
            <a:r>
              <a:rPr sz="1600" dirty="0" err="1" smtClean="0">
                <a:solidFill>
                  <a:srgbClr val="09526C"/>
                </a:solidFill>
              </a:rPr>
              <a:t>униципальной</a:t>
            </a:r>
            <a:r>
              <a:rPr lang="en-US" sz="1600" dirty="0">
                <a:solidFill>
                  <a:srgbClr val="09526C"/>
                </a:solidFill>
              </a:rPr>
              <a:t> </a:t>
            </a:r>
            <a:r>
              <a:rPr sz="1600" dirty="0" err="1" smtClean="0">
                <a:solidFill>
                  <a:srgbClr val="09526C"/>
                </a:solidFill>
              </a:rPr>
              <a:t>программы</a:t>
            </a:r>
            <a:r>
              <a:rPr sz="1600" dirty="0" smtClean="0">
                <a:solidFill>
                  <a:srgbClr val="09526C"/>
                </a:solidFill>
              </a:rPr>
              <a:t> </a:t>
            </a:r>
            <a:r>
              <a:rPr sz="1600" dirty="0">
                <a:solidFill>
                  <a:srgbClr val="09526C"/>
                </a:solidFill>
              </a:rPr>
              <a:t>на 2026-2028 годы ежегодно предусмотрено</a:t>
            </a:r>
          </a:p>
          <a:p>
            <a:pPr marL="12700" marR="2870200" algn="ctr">
              <a:spcBef>
                <a:spcPts val="100"/>
              </a:spcBef>
            </a:pPr>
            <a:r>
              <a:rPr sz="1600" dirty="0">
                <a:solidFill>
                  <a:srgbClr val="09526C"/>
                </a:solidFill>
              </a:rPr>
              <a:t>по 3400,0 тыс. рублей,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5483861" y="448437"/>
            <a:ext cx="3555365" cy="2700655"/>
            <a:chOff x="5483859" y="448437"/>
            <a:chExt cx="3555365" cy="270065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93384" y="457835"/>
              <a:ext cx="3536188" cy="268135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83859" y="448437"/>
              <a:ext cx="3555238" cy="2700274"/>
            </a:xfrm>
            <a:prstGeom prst="rect">
              <a:avLst/>
            </a:prstGeom>
          </p:spPr>
        </p:pic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21" y="7717"/>
            <a:ext cx="886884" cy="1045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bject 20"/>
          <p:cNvSpPr txBox="1"/>
          <p:nvPr/>
        </p:nvSpPr>
        <p:spPr>
          <a:xfrm>
            <a:off x="274419" y="4829018"/>
            <a:ext cx="8717179" cy="180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" algn="l">
              <a:lnSpc>
                <a:spcPts val="1630"/>
              </a:lnSpc>
            </a:pPr>
            <a:r>
              <a:rPr sz="900" spc="-10" dirty="0">
                <a:latin typeface="Trebuchet MS"/>
                <a:cs typeface="Trebuchet MS"/>
              </a:rPr>
              <a:t>*</a:t>
            </a:r>
            <a:r>
              <a:rPr sz="900" spc="-305" dirty="0">
                <a:latin typeface="Trebuchet MS"/>
                <a:cs typeface="Trebuchet MS"/>
              </a:rPr>
              <a:t> </a:t>
            </a:r>
            <a:r>
              <a:rPr sz="900" dirty="0">
                <a:latin typeface="Times New Roman"/>
                <a:cs typeface="Times New Roman"/>
              </a:rPr>
              <a:t>Показатели</a:t>
            </a:r>
            <a:r>
              <a:rPr sz="900" spc="-2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в</a:t>
            </a:r>
            <a:r>
              <a:rPr sz="900" spc="-15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Times New Roman"/>
                <a:cs typeface="Times New Roman"/>
              </a:rPr>
              <a:t>соответствии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dirty="0" smtClean="0">
                <a:latin typeface="Times New Roman"/>
                <a:cs typeface="Times New Roman"/>
              </a:rPr>
              <a:t>с</a:t>
            </a:r>
            <a:r>
              <a:rPr lang="ru-RU" sz="900" spc="-25" dirty="0">
                <a:latin typeface="Times New Roman"/>
                <a:cs typeface="Times New Roman"/>
              </a:rPr>
              <a:t> </a:t>
            </a:r>
            <a:r>
              <a:rPr lang="ru-RU" sz="900" spc="-25" dirty="0" smtClean="0">
                <a:latin typeface="Times New Roman"/>
                <a:cs typeface="Times New Roman"/>
              </a:rPr>
              <a:t>утвержденными целевыми показателями муниципальных программ по состоянию на 1 ноября 2025 г. </a:t>
            </a:r>
            <a:endParaRPr sz="9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5520" y="2742057"/>
            <a:ext cx="734314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09526C"/>
                </a:solidFill>
                <a:latin typeface="Times New Roman"/>
                <a:cs typeface="Times New Roman"/>
              </a:rPr>
              <a:t>Основные целевые показатели муниципальной программы Ейского района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685404"/>
              </p:ext>
            </p:extLst>
          </p:nvPr>
        </p:nvGraphicFramePr>
        <p:xfrm>
          <a:off x="329666" y="3213480"/>
          <a:ext cx="8433333" cy="111823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80292"/>
                <a:gridCol w="4876442"/>
                <a:gridCol w="942543"/>
                <a:gridCol w="525710"/>
                <a:gridCol w="522483"/>
                <a:gridCol w="608379"/>
                <a:gridCol w="677484"/>
              </a:tblGrid>
              <a:tr h="196470">
                <a:tc rowSpan="2">
                  <a:txBody>
                    <a:bodyPr/>
                    <a:lstStyle/>
                    <a:p>
                      <a:pPr marL="8890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9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3335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sz="900" spc="6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показателя</a:t>
                      </a:r>
                      <a:r>
                        <a:rPr lang="ru-RU" sz="9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8895" marB="0" anchor="ctr"/>
                </a:tc>
                <a:tc rowSpan="2">
                  <a:txBody>
                    <a:bodyPr/>
                    <a:lstStyle/>
                    <a:p>
                      <a:pPr marL="202565" marR="194310" indent="38100" algn="ctr">
                        <a:lnSpc>
                          <a:spcPts val="960"/>
                        </a:lnSpc>
                        <a:spcBef>
                          <a:spcPts val="5"/>
                        </a:spcBef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r>
                        <a:rPr sz="900" spc="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измерения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" marB="0" anchor="ctr"/>
                </a:tc>
                <a:tc rowSpan="2">
                  <a:txBody>
                    <a:bodyPr/>
                    <a:lstStyle/>
                    <a:p>
                      <a:pPr marL="73660" algn="ctr">
                        <a:lnSpc>
                          <a:spcPct val="100000"/>
                        </a:lnSpc>
                      </a:pPr>
                      <a:r>
                        <a:rPr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sz="900" spc="-3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5885" marB="0" anchor="ctr"/>
                </a:tc>
                <a:tc rowSpan="2">
                  <a:txBody>
                    <a:bodyPr/>
                    <a:lstStyle/>
                    <a:p>
                      <a:pPr marL="73660" algn="ctr">
                        <a:lnSpc>
                          <a:spcPct val="100000"/>
                        </a:lnSpc>
                      </a:pPr>
                      <a:r>
                        <a:rPr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r>
                        <a:rPr sz="900" spc="-3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5885" marB="0" anchor="ctr"/>
                </a:tc>
                <a:tc gridSpan="2">
                  <a:txBody>
                    <a:bodyPr/>
                    <a:lstStyle/>
                    <a:p>
                      <a:pPr marL="243204" algn="ctr">
                        <a:lnSpc>
                          <a:spcPts val="935"/>
                        </a:lnSpc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</a:t>
                      </a:r>
                      <a:r>
                        <a:rPr sz="9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524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88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58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58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860"/>
                        </a:lnSpc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r>
                        <a:rPr sz="9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860"/>
                        </a:lnSpc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</a:t>
                      </a:r>
                      <a:r>
                        <a:rPr sz="9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054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5244" algn="l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отдыхающих,</a:t>
                      </a:r>
                      <a:r>
                        <a:rPr sz="900" spc="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посетивших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муниципальное образование</a:t>
                      </a:r>
                      <a:r>
                        <a:rPr sz="9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Ейский</a:t>
                      </a:r>
                      <a:r>
                        <a:rPr sz="9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3970" marB="0" anchor="ctr"/>
                </a:tc>
                <a:tc>
                  <a:txBody>
                    <a:bodyPr/>
                    <a:lstStyle/>
                    <a:p>
                      <a:pPr marL="219710" marR="208915" indent="97155" algn="ctr">
                        <a:lnSpc>
                          <a:spcPts val="1200"/>
                        </a:lnSpc>
                      </a:pP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70"/>
                        </a:lnSpc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625,0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640,3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661,8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697,2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5244" algn="l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sz="9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организаций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sz="900" spc="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санаторно-курортном</a:t>
                      </a:r>
                      <a:r>
                        <a:rPr sz="900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900" spc="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туристическом</a:t>
                      </a:r>
                      <a:r>
                        <a:rPr sz="900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комплексе Ейского</a:t>
                      </a:r>
                      <a:r>
                        <a:rPr sz="900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района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397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70"/>
                        </a:lnSpc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170"/>
                        </a:lnSpc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170"/>
                        </a:lnSpc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170"/>
                        </a:lnSpc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170"/>
                        </a:lnSpc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353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5244" algn="l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Коечная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емкость</a:t>
                      </a:r>
                      <a:r>
                        <a:rPr sz="900" spc="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предприятий</a:t>
                      </a:r>
                      <a:r>
                        <a:rPr sz="9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санаторно-курортного</a:t>
                      </a: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комплекса</a:t>
                      </a:r>
                      <a:r>
                        <a:rPr sz="900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Ейского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района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397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70"/>
                        </a:lnSpc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170"/>
                        </a:lnSpc>
                      </a:pP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9955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170"/>
                        </a:lnSpc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10501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170"/>
                        </a:lnSpc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10929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170"/>
                        </a:lnSpc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11467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92089" y="632080"/>
            <a:ext cx="3134361" cy="214718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19787" y="138574"/>
            <a:ext cx="7516494" cy="16773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3444" algn="ctr">
              <a:lnSpc>
                <a:spcPct val="100000"/>
              </a:lnSpc>
              <a:spcBef>
                <a:spcPts val="100"/>
              </a:spcBef>
            </a:pPr>
            <a:r>
              <a:rPr lang="ru-RU" sz="1400" b="1" spc="-4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</a:t>
            </a:r>
            <a:r>
              <a:rPr lang="ru-RU" sz="1400" b="1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sz="1400" b="1" spc="-4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sz="1400" b="1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400" b="1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АЗВИТИЕ</a:t>
            </a:r>
            <a:r>
              <a:rPr sz="1400" b="1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САНАТОРНО</a:t>
            </a:r>
            <a:r>
              <a:rPr sz="1400" b="1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b="1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КУРОРТНОГО</a:t>
            </a:r>
            <a:r>
              <a:rPr sz="1400" b="1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sz="1400" b="1" spc="-4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92175" algn="ctr">
              <a:lnSpc>
                <a:spcPct val="100000"/>
              </a:lnSpc>
            </a:pPr>
            <a:r>
              <a:rPr lang="ru-RU" sz="1400" b="1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ТУРИСТИЧЕСКОГО</a:t>
            </a:r>
            <a:r>
              <a:rPr sz="1400" b="1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КОМПЛЕКСА</a:t>
            </a:r>
            <a:r>
              <a:rPr sz="1400" b="1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400" b="1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ЕЙСКОМ РАЙОНЕ</a:t>
            </a:r>
            <a:r>
              <a:rPr sz="1400" b="1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sz="1400" b="1" spc="-4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430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12700" marR="2870200" algn="ctr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09526C"/>
                </a:solidFill>
                <a:latin typeface="Times New Roman"/>
                <a:ea typeface="+mj-ea"/>
                <a:cs typeface="Times New Roman"/>
              </a:rPr>
              <a:t>В 2026-2028 годах на реализацию</a:t>
            </a:r>
          </a:p>
          <a:p>
            <a:pPr marL="12700" marR="2870200" algn="ctr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09526C"/>
                </a:solidFill>
                <a:latin typeface="Times New Roman"/>
                <a:ea typeface="+mj-ea"/>
                <a:cs typeface="Times New Roman"/>
              </a:rPr>
              <a:t>мероприятий программы планируется</a:t>
            </a:r>
          </a:p>
          <a:p>
            <a:pPr marL="12700" marR="2870200" algn="ctr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09526C"/>
                </a:solidFill>
                <a:latin typeface="Times New Roman"/>
                <a:ea typeface="+mj-ea"/>
                <a:cs typeface="Times New Roman"/>
              </a:rPr>
              <a:t>направить по 200,0 тыс. рублей ежегодно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21" y="7717"/>
            <a:ext cx="886884" cy="1045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20"/>
          <p:cNvSpPr txBox="1"/>
          <p:nvPr/>
        </p:nvSpPr>
        <p:spPr>
          <a:xfrm>
            <a:off x="152400" y="4476750"/>
            <a:ext cx="8717179" cy="180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" algn="l">
              <a:lnSpc>
                <a:spcPts val="1630"/>
              </a:lnSpc>
            </a:pPr>
            <a:r>
              <a:rPr sz="900" spc="-10" dirty="0">
                <a:latin typeface="Trebuchet MS"/>
                <a:cs typeface="Trebuchet MS"/>
              </a:rPr>
              <a:t>*</a:t>
            </a:r>
            <a:r>
              <a:rPr sz="900" spc="-305" dirty="0">
                <a:latin typeface="Trebuchet MS"/>
                <a:cs typeface="Trebuchet MS"/>
              </a:rPr>
              <a:t> </a:t>
            </a:r>
            <a:r>
              <a:rPr sz="900" dirty="0">
                <a:latin typeface="Times New Roman"/>
                <a:cs typeface="Times New Roman"/>
              </a:rPr>
              <a:t>Показатели</a:t>
            </a:r>
            <a:r>
              <a:rPr sz="900" spc="-2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в</a:t>
            </a:r>
            <a:r>
              <a:rPr sz="900" spc="-15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Times New Roman"/>
                <a:cs typeface="Times New Roman"/>
              </a:rPr>
              <a:t>соответствии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dirty="0" smtClean="0">
                <a:latin typeface="Times New Roman"/>
                <a:cs typeface="Times New Roman"/>
              </a:rPr>
              <a:t>с</a:t>
            </a:r>
            <a:r>
              <a:rPr lang="ru-RU" sz="900" spc="-25" dirty="0">
                <a:latin typeface="Times New Roman"/>
                <a:cs typeface="Times New Roman"/>
              </a:rPr>
              <a:t> </a:t>
            </a:r>
            <a:r>
              <a:rPr lang="ru-RU" sz="900" spc="-25" dirty="0" smtClean="0">
                <a:latin typeface="Times New Roman"/>
                <a:cs typeface="Times New Roman"/>
              </a:rPr>
              <a:t>утвержденными целевыми показателями муниципальных программ по состоянию на 1 ноября 2025 г. </a:t>
            </a:r>
            <a:endParaRPr sz="9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1571" y="2567685"/>
            <a:ext cx="734631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09526C"/>
                </a:solidFill>
                <a:latin typeface="Times New Roman"/>
                <a:cs typeface="Times New Roman"/>
              </a:rPr>
              <a:t>Основные целевые показатели муниципальной программы Ейского района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600" y="99928"/>
            <a:ext cx="848059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49020" algn="ctr">
              <a:lnSpc>
                <a:spcPct val="100000"/>
              </a:lnSpc>
              <a:spcBef>
                <a:spcPts val="100"/>
              </a:spcBef>
            </a:pPr>
            <a:r>
              <a:rPr lang="ru-RU" spc="-4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</a:t>
            </a:r>
            <a:r>
              <a:rPr lang="ru-RU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МОЛОДЕЖЬ ЕЙСКОГО РАЙОНА</a:t>
            </a:r>
            <a:r>
              <a:rPr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spc="-4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202096"/>
              </p:ext>
            </p:extLst>
          </p:nvPr>
        </p:nvGraphicFramePr>
        <p:xfrm>
          <a:off x="166840" y="3105150"/>
          <a:ext cx="8875775" cy="113855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88506"/>
                <a:gridCol w="5747938"/>
                <a:gridCol w="648971"/>
                <a:gridCol w="505055"/>
                <a:gridCol w="501689"/>
                <a:gridCol w="580375"/>
                <a:gridCol w="603241"/>
              </a:tblGrid>
              <a:tr h="259714">
                <a:tc rowSpan="2"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9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0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890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sz="900" spc="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показателя</a:t>
                      </a:r>
                      <a:r>
                        <a:rPr lang="ru-RU" sz="9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33985" marB="0" anchor="ctr"/>
                </a:tc>
                <a:tc rowSpan="2"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00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измерения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8900" marB="0" anchor="ctr"/>
                </a:tc>
                <a:tc rowSpan="2"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sz="900" spc="-3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3020" marB="0" anchor="ctr"/>
                </a:tc>
                <a:tc rowSpan="2"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r>
                        <a:rPr sz="900" spc="-3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05" marB="0" anchor="ctr"/>
                </a:tc>
                <a:tc gridSpan="2">
                  <a:txBody>
                    <a:bodyPr/>
                    <a:lstStyle/>
                    <a:p>
                      <a:pPr marL="17145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</a:t>
                      </a:r>
                      <a:r>
                        <a:rPr sz="9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3815" marB="0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524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89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3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89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r>
                        <a:rPr sz="9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</a:t>
                      </a:r>
                      <a:r>
                        <a:rPr sz="9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 anchor="ctr"/>
                </a:tc>
              </a:tr>
              <a:tr h="3943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7625" marR="37465" algn="l">
                        <a:lnSpc>
                          <a:spcPts val="96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sz="800" spc="26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молодежи</a:t>
                      </a:r>
                      <a:r>
                        <a:rPr sz="800" spc="28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</a:t>
                      </a:r>
                      <a:r>
                        <a:rPr sz="800" spc="26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Ейский</a:t>
                      </a:r>
                      <a:r>
                        <a:rPr sz="800" spc="26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район,</a:t>
                      </a:r>
                      <a:r>
                        <a:rPr sz="800" spc="28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охваченной</a:t>
                      </a:r>
                      <a:r>
                        <a:rPr sz="800" spc="27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мероприятиями,</a:t>
                      </a:r>
                      <a:r>
                        <a:rPr sz="800" spc="28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направленными</a:t>
                      </a:r>
                      <a:r>
                        <a:rPr sz="800" spc="26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sz="800" spc="28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гражданское</a:t>
                      </a:r>
                      <a:r>
                        <a:rPr sz="800" spc="26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800" spc="26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военно-</a:t>
                      </a:r>
                      <a:r>
                        <a:rPr sz="800" spc="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патриотическое</a:t>
                      </a:r>
                      <a:r>
                        <a:rPr sz="800" spc="2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воспитание,</a:t>
                      </a:r>
                      <a:r>
                        <a:rPr sz="800" spc="26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творческое,</a:t>
                      </a:r>
                      <a:r>
                        <a:rPr sz="800" spc="26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интеллектуальное</a:t>
                      </a:r>
                      <a:r>
                        <a:rPr sz="800" spc="2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800" spc="26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духовно-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нравственное</a:t>
                      </a:r>
                      <a:r>
                        <a:rPr sz="800" spc="2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</a:t>
                      </a:r>
                      <a:r>
                        <a:rPr sz="800" spc="254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молодежи,</a:t>
                      </a:r>
                      <a:r>
                        <a:rPr sz="800" spc="2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социально-</a:t>
                      </a:r>
                      <a:r>
                        <a:rPr sz="800" spc="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экономическое</a:t>
                      </a:r>
                      <a:r>
                        <a:rPr sz="8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</a:t>
                      </a:r>
                      <a:r>
                        <a:rPr sz="8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молодых</a:t>
                      </a:r>
                      <a:r>
                        <a:rPr sz="8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55"/>
                        </a:lnSpc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тыс.чел.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170"/>
                        </a:lnSpc>
                      </a:pPr>
                      <a:r>
                        <a:rPr sz="10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70"/>
                        </a:lnSpc>
                      </a:pPr>
                      <a:r>
                        <a:rPr sz="10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70"/>
                        </a:lnSpc>
                      </a:pPr>
                      <a:r>
                        <a:rPr sz="10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70"/>
                        </a:lnSpc>
                      </a:pPr>
                      <a:r>
                        <a:rPr sz="10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7625" marR="40005" algn="l">
                        <a:lnSpc>
                          <a:spcPts val="96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sz="800" spc="29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молодежи</a:t>
                      </a:r>
                      <a:r>
                        <a:rPr sz="800" spc="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</a:t>
                      </a:r>
                      <a:r>
                        <a:rPr sz="800" spc="28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Ейский</a:t>
                      </a:r>
                      <a:r>
                        <a:rPr sz="800" spc="28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район,</a:t>
                      </a:r>
                      <a:r>
                        <a:rPr sz="800" spc="29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охваченной</a:t>
                      </a:r>
                      <a:r>
                        <a:rPr sz="800" spc="29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мероприятиями</a:t>
                      </a:r>
                      <a:r>
                        <a:rPr sz="800" spc="29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sz="800" spc="26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социальному</a:t>
                      </a:r>
                      <a:r>
                        <a:rPr sz="800" spc="28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обслуживанию</a:t>
                      </a:r>
                      <a:r>
                        <a:rPr sz="800" spc="28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молодежи,</a:t>
                      </a:r>
                      <a:r>
                        <a:rPr sz="800" spc="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профилактике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800" spc="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безнадзорности</a:t>
                      </a:r>
                      <a:r>
                        <a:rPr sz="800" spc="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800" spc="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правонарушений,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формированию</a:t>
                      </a:r>
                      <a:r>
                        <a:rPr sz="800" spc="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здорового</a:t>
                      </a:r>
                      <a:r>
                        <a:rPr sz="800" spc="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образа</a:t>
                      </a:r>
                      <a:r>
                        <a:rPr sz="800" spc="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жизни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270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55"/>
                        </a:lnSpc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</a:t>
                      </a: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чел.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170"/>
                        </a:lnSpc>
                      </a:pPr>
                      <a:r>
                        <a:rPr sz="10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70"/>
                        </a:lnSpc>
                      </a:pPr>
                      <a:r>
                        <a:rPr sz="10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70"/>
                        </a:lnSpc>
                      </a:pPr>
                      <a:r>
                        <a:rPr sz="10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70"/>
                        </a:lnSpc>
                      </a:pPr>
                      <a:r>
                        <a:rPr sz="10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8229790" y="437326"/>
            <a:ext cx="83801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тыс. руб.</a:t>
            </a:r>
            <a:endParaRPr sz="12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3678" y="407417"/>
            <a:ext cx="3970721" cy="208813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82411" y="601980"/>
            <a:ext cx="3369564" cy="151485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407912" y="661163"/>
            <a:ext cx="516254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0070C0"/>
                </a:solidFill>
                <a:latin typeface="Times New Roman"/>
                <a:cs typeface="Times New Roman"/>
              </a:rPr>
              <a:t>19 </a:t>
            </a:r>
            <a:r>
              <a:rPr sz="1100" b="1" spc="-10" dirty="0">
                <a:solidFill>
                  <a:srgbClr val="0070C0"/>
                </a:solidFill>
                <a:latin typeface="Times New Roman"/>
                <a:cs typeface="Times New Roman"/>
              </a:rPr>
              <a:t>326,5</a:t>
            </a:r>
            <a:endParaRPr sz="11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73596" y="986155"/>
            <a:ext cx="516254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0070C0"/>
                </a:solidFill>
                <a:latin typeface="Times New Roman"/>
                <a:cs typeface="Times New Roman"/>
              </a:rPr>
              <a:t>18 </a:t>
            </a:r>
            <a:r>
              <a:rPr sz="1100" b="1" spc="-10" dirty="0">
                <a:solidFill>
                  <a:srgbClr val="0070C0"/>
                </a:solidFill>
                <a:latin typeface="Times New Roman"/>
                <a:cs typeface="Times New Roman"/>
              </a:rPr>
              <a:t>376,5</a:t>
            </a:r>
            <a:endParaRPr sz="110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29119" y="1018794"/>
            <a:ext cx="516254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0070C0"/>
                </a:solidFill>
                <a:latin typeface="Times New Roman"/>
                <a:cs typeface="Times New Roman"/>
              </a:rPr>
              <a:t>18 </a:t>
            </a:r>
            <a:r>
              <a:rPr sz="1100" b="1" spc="-10" dirty="0">
                <a:solidFill>
                  <a:srgbClr val="0070C0"/>
                </a:solidFill>
                <a:latin typeface="Times New Roman"/>
                <a:cs typeface="Times New Roman"/>
              </a:rPr>
              <a:t>376,5</a:t>
            </a:r>
            <a:endParaRPr sz="110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21" y="7717"/>
            <a:ext cx="886884" cy="1045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293982" y="1761351"/>
            <a:ext cx="7441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200" b="1" spc="-25" dirty="0" smtClean="0">
                <a:solidFill>
                  <a:srgbClr val="5145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год</a:t>
            </a:r>
            <a:endParaRPr lang="ru-RU" sz="1200" b="1" spc="-25" dirty="0">
              <a:solidFill>
                <a:srgbClr val="51457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83711" y="1855226"/>
            <a:ext cx="69602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100" b="1" spc="-25" dirty="0" smtClean="0">
                <a:solidFill>
                  <a:srgbClr val="5145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год</a:t>
            </a:r>
            <a:endParaRPr lang="ru-RU" sz="1100" b="1" spc="-25" dirty="0">
              <a:solidFill>
                <a:srgbClr val="51457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780713" y="1905684"/>
            <a:ext cx="69602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100" b="1" spc="-25" dirty="0" smtClean="0">
                <a:solidFill>
                  <a:srgbClr val="5145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2028 год</a:t>
            </a:r>
            <a:endParaRPr lang="ru-RU" sz="1100" b="1" spc="-25" dirty="0">
              <a:solidFill>
                <a:srgbClr val="51457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20"/>
          <p:cNvSpPr txBox="1"/>
          <p:nvPr/>
        </p:nvSpPr>
        <p:spPr>
          <a:xfrm>
            <a:off x="152400" y="4324350"/>
            <a:ext cx="8717179" cy="180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" algn="l">
              <a:lnSpc>
                <a:spcPts val="1630"/>
              </a:lnSpc>
            </a:pPr>
            <a:r>
              <a:rPr sz="900" spc="-10" dirty="0">
                <a:latin typeface="Trebuchet MS"/>
                <a:cs typeface="Trebuchet MS"/>
              </a:rPr>
              <a:t>*</a:t>
            </a:r>
            <a:r>
              <a:rPr sz="900" spc="-305" dirty="0">
                <a:latin typeface="Trebuchet MS"/>
                <a:cs typeface="Trebuchet MS"/>
              </a:rPr>
              <a:t> </a:t>
            </a:r>
            <a:r>
              <a:rPr sz="900" dirty="0">
                <a:latin typeface="Times New Roman"/>
                <a:cs typeface="Times New Roman"/>
              </a:rPr>
              <a:t>Показатели</a:t>
            </a:r>
            <a:r>
              <a:rPr sz="900" spc="-2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в</a:t>
            </a:r>
            <a:r>
              <a:rPr sz="900" spc="-15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Times New Roman"/>
                <a:cs typeface="Times New Roman"/>
              </a:rPr>
              <a:t>соответствии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dirty="0" smtClean="0">
                <a:latin typeface="Times New Roman"/>
                <a:cs typeface="Times New Roman"/>
              </a:rPr>
              <a:t>с</a:t>
            </a:r>
            <a:r>
              <a:rPr lang="ru-RU" sz="900" spc="-25" dirty="0">
                <a:latin typeface="Times New Roman"/>
                <a:cs typeface="Times New Roman"/>
              </a:rPr>
              <a:t> </a:t>
            </a:r>
            <a:r>
              <a:rPr lang="ru-RU" sz="900" spc="-25" dirty="0" smtClean="0">
                <a:latin typeface="Times New Roman"/>
                <a:cs typeface="Times New Roman"/>
              </a:rPr>
              <a:t>утвержденными целевыми показателями муниципальных программ по состоянию на 1 ноября 2025 г. </a:t>
            </a:r>
            <a:endParaRPr sz="9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9972" y="56635"/>
            <a:ext cx="7084059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44090">
              <a:lnSpc>
                <a:spcPct val="100000"/>
              </a:lnSpc>
              <a:spcBef>
                <a:spcPts val="95"/>
              </a:spcBef>
            </a:pPr>
            <a:r>
              <a:rPr lang="ru-RU" sz="2400" dirty="0" smtClean="0">
                <a:solidFill>
                  <a:srgbClr val="0070C0"/>
                </a:solidFill>
              </a:rPr>
              <a:t>ЕЙСКИЙ РАЙОН</a:t>
            </a:r>
            <a:endParaRPr sz="2400" dirty="0">
              <a:solidFill>
                <a:srgbClr val="0070C0"/>
              </a:solidFill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19100" y="3105785"/>
            <a:ext cx="190500" cy="304165"/>
            <a:chOff x="535635" y="3419157"/>
            <a:chExt cx="190500" cy="304165"/>
          </a:xfrm>
        </p:grpSpPr>
        <p:sp>
          <p:nvSpPr>
            <p:cNvPr id="14" name="object 14"/>
            <p:cNvSpPr/>
            <p:nvPr/>
          </p:nvSpPr>
          <p:spPr>
            <a:xfrm>
              <a:off x="543572" y="3427095"/>
              <a:ext cx="174625" cy="288290"/>
            </a:xfrm>
            <a:custGeom>
              <a:avLst/>
              <a:gdLst/>
              <a:ahLst/>
              <a:cxnLst/>
              <a:rect l="l" t="t" r="r" b="b"/>
              <a:pathLst>
                <a:path w="174625" h="288289">
                  <a:moveTo>
                    <a:pt x="87109" y="0"/>
                  </a:moveTo>
                  <a:lnTo>
                    <a:pt x="0" y="0"/>
                  </a:lnTo>
                  <a:lnTo>
                    <a:pt x="87109" y="144017"/>
                  </a:lnTo>
                  <a:lnTo>
                    <a:pt x="0" y="288035"/>
                  </a:lnTo>
                  <a:lnTo>
                    <a:pt x="87109" y="288035"/>
                  </a:lnTo>
                  <a:lnTo>
                    <a:pt x="174231" y="144017"/>
                  </a:lnTo>
                  <a:lnTo>
                    <a:pt x="87109" y="0"/>
                  </a:lnTo>
                  <a:close/>
                </a:path>
              </a:pathLst>
            </a:custGeom>
            <a:solidFill>
              <a:srgbClr val="053B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43572" y="3427095"/>
              <a:ext cx="174625" cy="288290"/>
            </a:xfrm>
            <a:custGeom>
              <a:avLst/>
              <a:gdLst/>
              <a:ahLst/>
              <a:cxnLst/>
              <a:rect l="l" t="t" r="r" b="b"/>
              <a:pathLst>
                <a:path w="174625" h="288289">
                  <a:moveTo>
                    <a:pt x="0" y="0"/>
                  </a:moveTo>
                  <a:lnTo>
                    <a:pt x="87109" y="0"/>
                  </a:lnTo>
                  <a:lnTo>
                    <a:pt x="174231" y="144017"/>
                  </a:lnTo>
                  <a:lnTo>
                    <a:pt x="87109" y="288035"/>
                  </a:lnTo>
                  <a:lnTo>
                    <a:pt x="0" y="288035"/>
                  </a:lnTo>
                  <a:lnTo>
                    <a:pt x="87109" y="144017"/>
                  </a:lnTo>
                  <a:lnTo>
                    <a:pt x="0" y="0"/>
                  </a:lnTo>
                  <a:close/>
                </a:path>
              </a:pathLst>
            </a:custGeom>
            <a:ln w="15875">
              <a:solidFill>
                <a:srgbClr val="001B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891643" y="1007110"/>
            <a:ext cx="3743324" cy="25135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marR="5080" algn="l">
              <a:spcBef>
                <a:spcPts val="10"/>
              </a:spcBef>
            </a:pPr>
            <a:endParaRPr lang="ru-RU" sz="1100" b="1" spc="-10" dirty="0" smtClean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1270" marR="5080" algn="l">
              <a:spcBef>
                <a:spcPts val="10"/>
              </a:spcBef>
            </a:pPr>
            <a:r>
              <a:rPr sz="1100" b="1" spc="-10" dirty="0" smtClean="0">
                <a:solidFill>
                  <a:srgbClr val="0070C0"/>
                </a:solidFill>
                <a:latin typeface="Times New Roman"/>
                <a:cs typeface="Times New Roman"/>
              </a:rPr>
              <a:t>Ейский </a:t>
            </a:r>
            <a:r>
              <a:rPr sz="1100" b="1" spc="-10" dirty="0">
                <a:solidFill>
                  <a:srgbClr val="0070C0"/>
                </a:solidFill>
                <a:latin typeface="Times New Roman"/>
                <a:cs typeface="Times New Roman"/>
              </a:rPr>
              <a:t>район </a:t>
            </a:r>
            <a:r>
              <a:rPr sz="1100" b="1" dirty="0">
                <a:solidFill>
                  <a:srgbClr val="09526C"/>
                </a:solidFill>
                <a:latin typeface="Times New Roman"/>
                <a:cs typeface="Times New Roman"/>
              </a:rPr>
              <a:t>расположен на Ейском полуострове, омывающемся водами Ейского лимана, Таганрогского залива, открытого Азовского моря и Бейсугского лимана.</a:t>
            </a:r>
          </a:p>
          <a:p>
            <a:pPr>
              <a:lnSpc>
                <a:spcPct val="100000"/>
              </a:lnSpc>
              <a:spcBef>
                <a:spcPts val="155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270" marR="5080" algn="l">
              <a:lnSpc>
                <a:spcPct val="100000"/>
              </a:lnSpc>
              <a:spcBef>
                <a:spcPts val="10"/>
              </a:spcBef>
            </a:pPr>
            <a:r>
              <a:rPr sz="1100" b="1" spc="-10" dirty="0">
                <a:solidFill>
                  <a:srgbClr val="0070C0"/>
                </a:solidFill>
                <a:latin typeface="Times New Roman"/>
                <a:cs typeface="Times New Roman"/>
              </a:rPr>
              <a:t>Административный центр: </a:t>
            </a:r>
            <a:r>
              <a:rPr sz="1100" b="1" dirty="0">
                <a:solidFill>
                  <a:srgbClr val="09526C"/>
                </a:solidFill>
                <a:latin typeface="Times New Roman"/>
                <a:cs typeface="Times New Roman"/>
              </a:rPr>
              <a:t>Город Ейск, который является крупным курортом, морским портом на Азовском море.</a:t>
            </a:r>
          </a:p>
          <a:p>
            <a:pPr>
              <a:lnSpc>
                <a:spcPct val="100000"/>
              </a:lnSpc>
              <a:spcBef>
                <a:spcPts val="285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33655">
              <a:lnSpc>
                <a:spcPct val="100000"/>
              </a:lnSpc>
            </a:pPr>
            <a:r>
              <a:rPr sz="1100" b="1" spc="-10" dirty="0">
                <a:solidFill>
                  <a:srgbClr val="0070C0"/>
                </a:solidFill>
                <a:latin typeface="Times New Roman"/>
                <a:cs typeface="Times New Roman"/>
              </a:rPr>
              <a:t>Ейский район </a:t>
            </a:r>
            <a:r>
              <a:rPr sz="1100" b="1" dirty="0">
                <a:solidFill>
                  <a:srgbClr val="09526C"/>
                </a:solidFill>
                <a:latin typeface="Times New Roman"/>
                <a:cs typeface="Times New Roman"/>
              </a:rPr>
              <a:t>был образован 2 июня в 1924 году.</a:t>
            </a:r>
          </a:p>
          <a:p>
            <a:pPr>
              <a:lnSpc>
                <a:spcPct val="100000"/>
              </a:lnSpc>
              <a:spcBef>
                <a:spcPts val="375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33655" marR="103505"/>
            <a:r>
              <a:rPr sz="1100" b="1" spc="-10" dirty="0">
                <a:solidFill>
                  <a:srgbClr val="0070C0"/>
                </a:solidFill>
                <a:latin typeface="Times New Roman"/>
                <a:cs typeface="Times New Roman"/>
              </a:rPr>
              <a:t>Площадь:</a:t>
            </a:r>
            <a:r>
              <a:rPr sz="1400" b="1" spc="-20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09526C"/>
                </a:solidFill>
                <a:latin typeface="Times New Roman"/>
                <a:cs typeface="Times New Roman"/>
              </a:rPr>
              <a:t>Территория района занимает площадь 2120,29 км² и граничит с Щербиновским, Каневским и Приморско-Ахтарским районами Краснодарского края.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21" y="7717"/>
            <a:ext cx="886884" cy="1045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D:\Карта\Район исходни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14350"/>
            <a:ext cx="4419600" cy="463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object 13"/>
          <p:cNvGrpSpPr/>
          <p:nvPr/>
        </p:nvGrpSpPr>
        <p:grpSpPr>
          <a:xfrm>
            <a:off x="411162" y="2496185"/>
            <a:ext cx="190500" cy="304165"/>
            <a:chOff x="535635" y="3419157"/>
            <a:chExt cx="190500" cy="304165"/>
          </a:xfrm>
        </p:grpSpPr>
        <p:sp>
          <p:nvSpPr>
            <p:cNvPr id="25" name="object 14"/>
            <p:cNvSpPr/>
            <p:nvPr/>
          </p:nvSpPr>
          <p:spPr>
            <a:xfrm>
              <a:off x="543572" y="3427095"/>
              <a:ext cx="174625" cy="288290"/>
            </a:xfrm>
            <a:custGeom>
              <a:avLst/>
              <a:gdLst/>
              <a:ahLst/>
              <a:cxnLst/>
              <a:rect l="l" t="t" r="r" b="b"/>
              <a:pathLst>
                <a:path w="174625" h="288289">
                  <a:moveTo>
                    <a:pt x="87109" y="0"/>
                  </a:moveTo>
                  <a:lnTo>
                    <a:pt x="0" y="0"/>
                  </a:lnTo>
                  <a:lnTo>
                    <a:pt x="87109" y="144017"/>
                  </a:lnTo>
                  <a:lnTo>
                    <a:pt x="0" y="288035"/>
                  </a:lnTo>
                  <a:lnTo>
                    <a:pt x="87109" y="288035"/>
                  </a:lnTo>
                  <a:lnTo>
                    <a:pt x="174231" y="144017"/>
                  </a:lnTo>
                  <a:lnTo>
                    <a:pt x="87109" y="0"/>
                  </a:lnTo>
                  <a:close/>
                </a:path>
              </a:pathLst>
            </a:custGeom>
            <a:solidFill>
              <a:srgbClr val="053B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5"/>
            <p:cNvSpPr/>
            <p:nvPr/>
          </p:nvSpPr>
          <p:spPr>
            <a:xfrm>
              <a:off x="543572" y="3427095"/>
              <a:ext cx="174625" cy="288290"/>
            </a:xfrm>
            <a:custGeom>
              <a:avLst/>
              <a:gdLst/>
              <a:ahLst/>
              <a:cxnLst/>
              <a:rect l="l" t="t" r="r" b="b"/>
              <a:pathLst>
                <a:path w="174625" h="288289">
                  <a:moveTo>
                    <a:pt x="0" y="0"/>
                  </a:moveTo>
                  <a:lnTo>
                    <a:pt x="87109" y="0"/>
                  </a:lnTo>
                  <a:lnTo>
                    <a:pt x="174231" y="144017"/>
                  </a:lnTo>
                  <a:lnTo>
                    <a:pt x="87109" y="288035"/>
                  </a:lnTo>
                  <a:lnTo>
                    <a:pt x="0" y="288035"/>
                  </a:lnTo>
                  <a:lnTo>
                    <a:pt x="87109" y="144017"/>
                  </a:lnTo>
                  <a:lnTo>
                    <a:pt x="0" y="0"/>
                  </a:lnTo>
                  <a:close/>
                </a:path>
              </a:pathLst>
            </a:custGeom>
            <a:ln w="15875">
              <a:solidFill>
                <a:srgbClr val="001B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13"/>
          <p:cNvGrpSpPr/>
          <p:nvPr/>
        </p:nvGrpSpPr>
        <p:grpSpPr>
          <a:xfrm>
            <a:off x="427037" y="1886585"/>
            <a:ext cx="190500" cy="304165"/>
            <a:chOff x="535635" y="3419157"/>
            <a:chExt cx="190500" cy="304165"/>
          </a:xfrm>
        </p:grpSpPr>
        <p:sp>
          <p:nvSpPr>
            <p:cNvPr id="28" name="object 14"/>
            <p:cNvSpPr/>
            <p:nvPr/>
          </p:nvSpPr>
          <p:spPr>
            <a:xfrm>
              <a:off x="543572" y="3427095"/>
              <a:ext cx="174625" cy="288290"/>
            </a:xfrm>
            <a:custGeom>
              <a:avLst/>
              <a:gdLst/>
              <a:ahLst/>
              <a:cxnLst/>
              <a:rect l="l" t="t" r="r" b="b"/>
              <a:pathLst>
                <a:path w="174625" h="288289">
                  <a:moveTo>
                    <a:pt x="87109" y="0"/>
                  </a:moveTo>
                  <a:lnTo>
                    <a:pt x="0" y="0"/>
                  </a:lnTo>
                  <a:lnTo>
                    <a:pt x="87109" y="144017"/>
                  </a:lnTo>
                  <a:lnTo>
                    <a:pt x="0" y="288035"/>
                  </a:lnTo>
                  <a:lnTo>
                    <a:pt x="87109" y="288035"/>
                  </a:lnTo>
                  <a:lnTo>
                    <a:pt x="174231" y="144017"/>
                  </a:lnTo>
                  <a:lnTo>
                    <a:pt x="87109" y="0"/>
                  </a:lnTo>
                  <a:close/>
                </a:path>
              </a:pathLst>
            </a:custGeom>
            <a:solidFill>
              <a:srgbClr val="053B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15"/>
            <p:cNvSpPr/>
            <p:nvPr/>
          </p:nvSpPr>
          <p:spPr>
            <a:xfrm>
              <a:off x="543572" y="3427095"/>
              <a:ext cx="174625" cy="288290"/>
            </a:xfrm>
            <a:custGeom>
              <a:avLst/>
              <a:gdLst/>
              <a:ahLst/>
              <a:cxnLst/>
              <a:rect l="l" t="t" r="r" b="b"/>
              <a:pathLst>
                <a:path w="174625" h="288289">
                  <a:moveTo>
                    <a:pt x="0" y="0"/>
                  </a:moveTo>
                  <a:lnTo>
                    <a:pt x="87109" y="0"/>
                  </a:lnTo>
                  <a:lnTo>
                    <a:pt x="174231" y="144017"/>
                  </a:lnTo>
                  <a:lnTo>
                    <a:pt x="87109" y="288035"/>
                  </a:lnTo>
                  <a:lnTo>
                    <a:pt x="0" y="288035"/>
                  </a:lnTo>
                  <a:lnTo>
                    <a:pt x="87109" y="144017"/>
                  </a:lnTo>
                  <a:lnTo>
                    <a:pt x="0" y="0"/>
                  </a:lnTo>
                  <a:close/>
                </a:path>
              </a:pathLst>
            </a:custGeom>
            <a:ln w="15875">
              <a:solidFill>
                <a:srgbClr val="001B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13"/>
          <p:cNvGrpSpPr/>
          <p:nvPr/>
        </p:nvGrpSpPr>
        <p:grpSpPr>
          <a:xfrm>
            <a:off x="412749" y="1276350"/>
            <a:ext cx="190500" cy="304165"/>
            <a:chOff x="535635" y="3419157"/>
            <a:chExt cx="190500" cy="304165"/>
          </a:xfrm>
        </p:grpSpPr>
        <p:sp>
          <p:nvSpPr>
            <p:cNvPr id="31" name="object 14"/>
            <p:cNvSpPr/>
            <p:nvPr/>
          </p:nvSpPr>
          <p:spPr>
            <a:xfrm>
              <a:off x="543572" y="3427095"/>
              <a:ext cx="174625" cy="288290"/>
            </a:xfrm>
            <a:custGeom>
              <a:avLst/>
              <a:gdLst/>
              <a:ahLst/>
              <a:cxnLst/>
              <a:rect l="l" t="t" r="r" b="b"/>
              <a:pathLst>
                <a:path w="174625" h="288289">
                  <a:moveTo>
                    <a:pt x="87109" y="0"/>
                  </a:moveTo>
                  <a:lnTo>
                    <a:pt x="0" y="0"/>
                  </a:lnTo>
                  <a:lnTo>
                    <a:pt x="87109" y="144017"/>
                  </a:lnTo>
                  <a:lnTo>
                    <a:pt x="0" y="288035"/>
                  </a:lnTo>
                  <a:lnTo>
                    <a:pt x="87109" y="288035"/>
                  </a:lnTo>
                  <a:lnTo>
                    <a:pt x="174231" y="144017"/>
                  </a:lnTo>
                  <a:lnTo>
                    <a:pt x="87109" y="0"/>
                  </a:lnTo>
                  <a:close/>
                </a:path>
              </a:pathLst>
            </a:custGeom>
            <a:solidFill>
              <a:srgbClr val="053B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5"/>
            <p:cNvSpPr/>
            <p:nvPr/>
          </p:nvSpPr>
          <p:spPr>
            <a:xfrm>
              <a:off x="543572" y="3427095"/>
              <a:ext cx="174625" cy="288290"/>
            </a:xfrm>
            <a:custGeom>
              <a:avLst/>
              <a:gdLst/>
              <a:ahLst/>
              <a:cxnLst/>
              <a:rect l="l" t="t" r="r" b="b"/>
              <a:pathLst>
                <a:path w="174625" h="288289">
                  <a:moveTo>
                    <a:pt x="0" y="0"/>
                  </a:moveTo>
                  <a:lnTo>
                    <a:pt x="87109" y="0"/>
                  </a:lnTo>
                  <a:lnTo>
                    <a:pt x="174231" y="144017"/>
                  </a:lnTo>
                  <a:lnTo>
                    <a:pt x="87109" y="288035"/>
                  </a:lnTo>
                  <a:lnTo>
                    <a:pt x="0" y="288035"/>
                  </a:lnTo>
                  <a:lnTo>
                    <a:pt x="87109" y="144017"/>
                  </a:lnTo>
                  <a:lnTo>
                    <a:pt x="0" y="0"/>
                  </a:lnTo>
                  <a:close/>
                </a:path>
              </a:pathLst>
            </a:custGeom>
            <a:ln w="15875">
              <a:solidFill>
                <a:srgbClr val="001B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400" y="85283"/>
            <a:ext cx="84582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5080" indent="-140335">
              <a:lnSpc>
                <a:spcPct val="100000"/>
              </a:lnSpc>
              <a:spcBef>
                <a:spcPts val="100"/>
              </a:spcBef>
            </a:pPr>
            <a:r>
              <a:rPr lang="ru-RU" sz="1600" b="1" spc="-4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МУНИЦИПАЛЬНАЯ </a:t>
            </a:r>
            <a:r>
              <a:rPr lang="ru-RU" sz="1600" b="1" spc="-40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ПРОГРАММА</a:t>
            </a:r>
            <a:r>
              <a:rPr lang="en-US" sz="1600" b="1" spc="-40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sz="1600" b="1" spc="-40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</a:t>
            </a:r>
            <a:r>
              <a:rPr lang="ru-RU" sz="1600" b="1" spc="-40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ПОДДЕРЖКА</a:t>
            </a:r>
            <a:r>
              <a:rPr sz="1600" b="1" spc="-40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1600" b="1" spc="-40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ДЕЯТЕЛЬНОСТИ</a:t>
            </a:r>
            <a:r>
              <a:rPr sz="1600" b="1" spc="-40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1600" b="1" spc="-40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СОЦИАЛЬНО –</a:t>
            </a:r>
            <a:r>
              <a:rPr sz="1600" b="1" spc="-40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1600" b="1" spc="-40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ОРИЕНТИРОВАННЫХ ОБЩЕСТВЕННЫХ</a:t>
            </a:r>
            <a:r>
              <a:rPr sz="1600" b="1" spc="-40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1600" b="1" spc="-40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ОРГАНИЗАЦИЙ ЕЙСКОГО РАЙОНА</a:t>
            </a:r>
            <a:r>
              <a:rPr sz="1600" b="1" spc="-40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»</a:t>
            </a:r>
            <a:endParaRPr sz="1600" b="1" spc="-40" dirty="0">
              <a:solidFill>
                <a:srgbClr val="0070C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924449"/>
              </p:ext>
            </p:extLst>
          </p:nvPr>
        </p:nvGraphicFramePr>
        <p:xfrm>
          <a:off x="107503" y="2860552"/>
          <a:ext cx="8960298" cy="186596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91954"/>
                <a:gridCol w="5467943"/>
                <a:gridCol w="752645"/>
                <a:gridCol w="534679"/>
                <a:gridCol w="531260"/>
                <a:gridCol w="692618"/>
                <a:gridCol w="689199"/>
              </a:tblGrid>
              <a:tr h="320798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040" marR="57785" indent="19685" algn="ctr">
                        <a:lnSpc>
                          <a:spcPct val="100000"/>
                        </a:lnSpc>
                      </a:pPr>
                      <a:r>
                        <a:rPr sz="9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sz="900" spc="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667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sz="900" spc="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показателя</a:t>
                      </a:r>
                      <a:r>
                        <a:rPr lang="ru-RU" sz="9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 anchor="ctr"/>
                </a:tc>
                <a:tc rowSpan="2">
                  <a:txBody>
                    <a:bodyPr/>
                    <a:lstStyle/>
                    <a:p>
                      <a:pPr marL="88265" marR="79375" indent="38100" algn="ctr">
                        <a:lnSpc>
                          <a:spcPct val="100000"/>
                        </a:lnSpc>
                      </a:pPr>
                      <a:r>
                        <a:rPr sz="900" spc="-1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r>
                        <a:rPr sz="900" spc="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измерения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6670" marB="0" anchor="ctr"/>
                </a:tc>
                <a:tc rowSpan="2">
                  <a:txBody>
                    <a:bodyPr/>
                    <a:lstStyle/>
                    <a:p>
                      <a:pPr marL="62865" algn="ctr">
                        <a:lnSpc>
                          <a:spcPct val="100000"/>
                        </a:lnSpc>
                      </a:pPr>
                      <a:r>
                        <a:rPr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sz="900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7630" marB="0" anchor="ctr"/>
                </a:tc>
                <a:tc rowSpan="2">
                  <a:txBody>
                    <a:bodyPr/>
                    <a:lstStyle/>
                    <a:p>
                      <a:pPr marL="62865" algn="ctr">
                        <a:lnSpc>
                          <a:spcPct val="100000"/>
                        </a:lnSpc>
                      </a:pPr>
                      <a:r>
                        <a:rPr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r>
                        <a:rPr sz="900" spc="-3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7630" marB="0" anchor="ctr"/>
                </a:tc>
                <a:tc gridSpan="2">
                  <a:txBody>
                    <a:bodyPr/>
                    <a:lstStyle/>
                    <a:p>
                      <a:pPr marL="252095"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</a:t>
                      </a:r>
                      <a:r>
                        <a:rPr sz="9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7790" marB="0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762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76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76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r>
                        <a:rPr sz="9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4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</a:t>
                      </a:r>
                      <a:r>
                        <a:rPr sz="9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4" marB="0" anchor="ctr"/>
                </a:tc>
              </a:tr>
              <a:tr h="2484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7625" algn="l">
                        <a:lnSpc>
                          <a:spcPts val="935"/>
                        </a:lnSpc>
                      </a:pP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sz="8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ветеранов</a:t>
                      </a:r>
                      <a:r>
                        <a:rPr sz="8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инвалидов,</a:t>
                      </a:r>
                      <a:r>
                        <a:rPr sz="8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получивших</a:t>
                      </a:r>
                      <a:r>
                        <a:rPr sz="8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разъяснения</a:t>
                      </a:r>
                      <a:r>
                        <a:rPr sz="8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sz="800" spc="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порядке</a:t>
                      </a:r>
                      <a:r>
                        <a:rPr sz="8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участия</a:t>
                      </a:r>
                      <a:r>
                        <a:rPr sz="8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sz="800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программных</a:t>
                      </a:r>
                      <a:r>
                        <a:rPr sz="8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мероприятиях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70"/>
                        </a:lnSpc>
                      </a:pPr>
                      <a:r>
                        <a:rPr sz="10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70"/>
                        </a:lnSpc>
                      </a:pPr>
                      <a:r>
                        <a:rPr sz="10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70"/>
                        </a:lnSpc>
                      </a:pPr>
                      <a:r>
                        <a:rPr sz="10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170"/>
                        </a:lnSpc>
                      </a:pPr>
                      <a:r>
                        <a:rPr sz="10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170"/>
                        </a:lnSpc>
                      </a:pPr>
                      <a:r>
                        <a:rPr sz="10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484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7625" algn="l">
                        <a:lnSpc>
                          <a:spcPts val="935"/>
                        </a:lnSpc>
                      </a:pP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sz="800" spc="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социально-ориентированных</a:t>
                      </a:r>
                      <a:r>
                        <a:rPr sz="800" spc="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некоммерческих</a:t>
                      </a:r>
                      <a:r>
                        <a:rPr sz="800" spc="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организаций,</a:t>
                      </a:r>
                      <a:r>
                        <a:rPr sz="800" spc="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получивших</a:t>
                      </a:r>
                      <a:r>
                        <a:rPr sz="800" spc="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муниципальную</a:t>
                      </a:r>
                      <a:r>
                        <a:rPr sz="800" spc="6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поддержку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</a:pPr>
                      <a:r>
                        <a:rPr sz="10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70"/>
                        </a:lnSpc>
                      </a:pPr>
                      <a:r>
                        <a:rPr sz="10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70"/>
                        </a:lnSpc>
                      </a:pPr>
                      <a:r>
                        <a:rPr sz="10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70"/>
                        </a:lnSpc>
                      </a:pPr>
                      <a:r>
                        <a:rPr sz="10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70"/>
                        </a:lnSpc>
                      </a:pPr>
                      <a:r>
                        <a:rPr sz="10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693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7625" marR="38735" algn="l">
                        <a:lnSpc>
                          <a:spcPts val="960"/>
                        </a:lnSpc>
                      </a:pP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</a:t>
                      </a:r>
                      <a:r>
                        <a:rPr sz="800" spc="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членов</a:t>
                      </a:r>
                      <a:r>
                        <a:rPr sz="800" spc="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некоммерческих</a:t>
                      </a:r>
                      <a:r>
                        <a:rPr sz="800" spc="6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организаций,</a:t>
                      </a:r>
                      <a:r>
                        <a:rPr sz="800" spc="6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участвующих</a:t>
                      </a:r>
                      <a:r>
                        <a:rPr sz="800" spc="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sz="800" spc="6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мероприятиях,</a:t>
                      </a:r>
                      <a:r>
                        <a:rPr sz="800" spc="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посвященных</a:t>
                      </a:r>
                      <a:r>
                        <a:rPr sz="800" spc="5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знаменательным</a:t>
                      </a:r>
                      <a:r>
                        <a:rPr sz="800" spc="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датам,</a:t>
                      </a:r>
                      <a:r>
                        <a:rPr sz="800" spc="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проводимым</a:t>
                      </a:r>
                      <a:r>
                        <a:rPr sz="8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sz="800" spc="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районе,</a:t>
                      </a:r>
                      <a:r>
                        <a:rPr sz="8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крае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</a:pPr>
                      <a:r>
                        <a:rPr sz="10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70"/>
                        </a:lnSpc>
                      </a:pPr>
                      <a:r>
                        <a:rPr sz="10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70"/>
                        </a:lnSpc>
                      </a:pPr>
                      <a:r>
                        <a:rPr sz="10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170"/>
                        </a:lnSpc>
                      </a:pPr>
                      <a:r>
                        <a:rPr sz="10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170"/>
                        </a:lnSpc>
                      </a:pPr>
                      <a:r>
                        <a:rPr sz="10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454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7625" marR="39370" algn="l">
                        <a:lnSpc>
                          <a:spcPts val="960"/>
                        </a:lnSpc>
                      </a:pP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</a:t>
                      </a:r>
                      <a:r>
                        <a:rPr sz="800" spc="1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консультаций,</a:t>
                      </a:r>
                      <a:r>
                        <a:rPr sz="800" spc="1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оказанных</a:t>
                      </a:r>
                      <a:r>
                        <a:rPr sz="800" spc="1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ветеранам</a:t>
                      </a:r>
                      <a:r>
                        <a:rPr sz="800" spc="114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sz="800" spc="1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порядке</a:t>
                      </a:r>
                      <a:r>
                        <a:rPr sz="800" spc="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предоставления</a:t>
                      </a:r>
                      <a:r>
                        <a:rPr sz="800" spc="114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социальных</a:t>
                      </a:r>
                      <a:r>
                        <a:rPr sz="800" spc="114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</a:t>
                      </a:r>
                      <a:r>
                        <a:rPr sz="800" spc="114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800" spc="114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</a:t>
                      </a:r>
                      <a:r>
                        <a:rPr sz="800" spc="1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государственной</a:t>
                      </a:r>
                      <a:r>
                        <a:rPr sz="800" spc="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поддержки, проводимых</a:t>
                      </a:r>
                      <a:r>
                        <a:rPr sz="8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культурно-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спортивных</a:t>
                      </a:r>
                      <a:r>
                        <a:rPr sz="8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мероприятий</a:t>
                      </a:r>
                      <a:r>
                        <a:rPr sz="8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sz="800" spc="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крае,</a:t>
                      </a:r>
                      <a:r>
                        <a:rPr sz="8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районе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</a:pPr>
                      <a:r>
                        <a:rPr sz="10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70"/>
                        </a:lnSpc>
                      </a:pPr>
                      <a:r>
                        <a:rPr sz="10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70"/>
                        </a:lnSpc>
                      </a:pPr>
                      <a:r>
                        <a:rPr sz="10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170"/>
                        </a:lnSpc>
                      </a:pPr>
                      <a:r>
                        <a:rPr sz="10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170"/>
                        </a:lnSpc>
                      </a:pPr>
                      <a:r>
                        <a:rPr sz="10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451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7625" marR="36195" algn="l">
                        <a:lnSpc>
                          <a:spcPts val="960"/>
                        </a:lnSpc>
                      </a:pP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sz="800" spc="3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мероприятий,</a:t>
                      </a:r>
                      <a:r>
                        <a:rPr sz="800" spc="35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проведенных</a:t>
                      </a:r>
                      <a:r>
                        <a:rPr sz="800" spc="3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некоммерческими</a:t>
                      </a:r>
                      <a:r>
                        <a:rPr sz="800" spc="36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организациями</a:t>
                      </a:r>
                      <a:r>
                        <a:rPr sz="800" spc="35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sz="800" spc="36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ходе</a:t>
                      </a:r>
                      <a:r>
                        <a:rPr sz="800" spc="3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реализации</a:t>
                      </a:r>
                      <a:r>
                        <a:rPr sz="800" spc="36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общественно-</a:t>
                      </a:r>
                      <a:r>
                        <a:rPr sz="800" spc="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полезных</a:t>
                      </a:r>
                      <a:r>
                        <a:rPr sz="8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</a:t>
                      </a:r>
                      <a:r>
                        <a:rPr sz="8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</a:t>
                      </a:r>
                      <a:r>
                        <a:rPr sz="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различных</a:t>
                      </a:r>
                      <a:r>
                        <a:rPr sz="800" spc="-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целевых</a:t>
                      </a:r>
                      <a:r>
                        <a:rPr sz="8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</a:pPr>
                      <a:r>
                        <a:rPr sz="10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70"/>
                        </a:lnSpc>
                      </a:pPr>
                      <a:r>
                        <a:rPr sz="10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70"/>
                        </a:lnSpc>
                      </a:pPr>
                      <a:r>
                        <a:rPr sz="10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170"/>
                        </a:lnSpc>
                      </a:pPr>
                      <a:r>
                        <a:rPr sz="10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170"/>
                        </a:lnSpc>
                      </a:pPr>
                      <a:r>
                        <a:rPr sz="10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504" y="476726"/>
            <a:ext cx="3168395" cy="211226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876800" y="666750"/>
            <a:ext cx="5403850" cy="76495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870200" algn="ctr">
              <a:spcBef>
                <a:spcPts val="100"/>
              </a:spcBef>
            </a:pPr>
            <a:r>
              <a:rPr sz="1600" dirty="0">
                <a:solidFill>
                  <a:srgbClr val="09526C"/>
                </a:solidFill>
              </a:rPr>
              <a:t>В 2026-2028 </a:t>
            </a:r>
            <a:r>
              <a:rPr sz="1600" dirty="0" err="1">
                <a:solidFill>
                  <a:srgbClr val="09526C"/>
                </a:solidFill>
              </a:rPr>
              <a:t>годах</a:t>
            </a:r>
            <a:r>
              <a:rPr sz="1600" dirty="0">
                <a:solidFill>
                  <a:srgbClr val="09526C"/>
                </a:solidFill>
              </a:rPr>
              <a:t> </a:t>
            </a:r>
            <a:r>
              <a:rPr sz="1600" dirty="0" err="1">
                <a:solidFill>
                  <a:srgbClr val="09526C"/>
                </a:solidFill>
              </a:rPr>
              <a:t>на</a:t>
            </a:r>
            <a:endParaRPr sz="1600" dirty="0">
              <a:solidFill>
                <a:srgbClr val="09526C"/>
              </a:solidFill>
            </a:endParaRPr>
          </a:p>
          <a:p>
            <a:pPr marL="12700" marR="2870200" algn="ctr">
              <a:spcBef>
                <a:spcPts val="100"/>
              </a:spcBef>
            </a:pPr>
            <a:r>
              <a:rPr sz="1600" dirty="0" err="1">
                <a:solidFill>
                  <a:srgbClr val="09526C"/>
                </a:solidFill>
              </a:rPr>
              <a:t>реализацию</a:t>
            </a:r>
            <a:r>
              <a:rPr sz="1600" dirty="0">
                <a:solidFill>
                  <a:srgbClr val="09526C"/>
                </a:solidFill>
              </a:rPr>
              <a:t> </a:t>
            </a:r>
            <a:r>
              <a:rPr sz="1600" dirty="0" err="1">
                <a:solidFill>
                  <a:srgbClr val="09526C"/>
                </a:solidFill>
              </a:rPr>
              <a:t>мероприятий</a:t>
            </a:r>
            <a:r>
              <a:rPr sz="1600" dirty="0">
                <a:solidFill>
                  <a:srgbClr val="09526C"/>
                </a:solidFill>
              </a:rPr>
              <a:t> </a:t>
            </a:r>
            <a:r>
              <a:rPr sz="1600" dirty="0" err="1" smtClean="0">
                <a:solidFill>
                  <a:srgbClr val="09526C"/>
                </a:solidFill>
              </a:rPr>
              <a:t>программы</a:t>
            </a:r>
            <a:r>
              <a:rPr lang="en-US" sz="1600" dirty="0" smtClean="0">
                <a:solidFill>
                  <a:srgbClr val="09526C"/>
                </a:solidFill>
              </a:rPr>
              <a:t> </a:t>
            </a:r>
            <a:r>
              <a:rPr lang="ru-RU" sz="1600" dirty="0">
                <a:solidFill>
                  <a:srgbClr val="09526C"/>
                </a:solidFill>
              </a:rPr>
              <a:t>планируется</a:t>
            </a:r>
            <a:endParaRPr sz="1600" dirty="0">
              <a:solidFill>
                <a:srgbClr val="09526C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5083" y="1428750"/>
            <a:ext cx="7343140" cy="129073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95600" algn="ctr">
              <a:lnSpc>
                <a:spcPct val="100000"/>
              </a:lnSpc>
              <a:spcBef>
                <a:spcPts val="105"/>
              </a:spcBef>
              <a:tabLst>
                <a:tab pos="4377055" algn="l"/>
              </a:tabLst>
            </a:pPr>
            <a:r>
              <a:rPr sz="1600" b="1" dirty="0" err="1" smtClean="0">
                <a:solidFill>
                  <a:srgbClr val="09526C"/>
                </a:solidFill>
                <a:latin typeface="Times New Roman"/>
                <a:ea typeface="+mj-ea"/>
                <a:cs typeface="Times New Roman"/>
              </a:rPr>
              <a:t>направить</a:t>
            </a:r>
            <a:endParaRPr sz="1600" b="1" dirty="0">
              <a:solidFill>
                <a:srgbClr val="09526C"/>
              </a:solidFill>
              <a:latin typeface="Times New Roman"/>
              <a:ea typeface="+mj-ea"/>
              <a:cs typeface="Times New Roman"/>
            </a:endParaRPr>
          </a:p>
          <a:p>
            <a:pPr marL="2893060" algn="ctr">
              <a:lnSpc>
                <a:spcPct val="100000"/>
              </a:lnSpc>
            </a:pPr>
            <a:r>
              <a:rPr sz="1600" b="1" dirty="0" err="1">
                <a:solidFill>
                  <a:srgbClr val="09526C"/>
                </a:solidFill>
                <a:latin typeface="Times New Roman"/>
                <a:ea typeface="+mj-ea"/>
                <a:cs typeface="Times New Roman"/>
              </a:rPr>
              <a:t>по</a:t>
            </a:r>
            <a:r>
              <a:rPr sz="1600" b="1" dirty="0">
                <a:solidFill>
                  <a:srgbClr val="09526C"/>
                </a:solidFill>
                <a:latin typeface="Times New Roman"/>
                <a:ea typeface="+mj-ea"/>
                <a:cs typeface="Times New Roman"/>
              </a:rPr>
              <a:t> 2200,0 </a:t>
            </a:r>
            <a:r>
              <a:rPr sz="1600" b="1" dirty="0" err="1">
                <a:solidFill>
                  <a:srgbClr val="09526C"/>
                </a:solidFill>
                <a:latin typeface="Times New Roman"/>
                <a:ea typeface="+mj-ea"/>
                <a:cs typeface="Times New Roman"/>
              </a:rPr>
              <a:t>тыс</a:t>
            </a:r>
            <a:r>
              <a:rPr sz="1600" b="1" dirty="0">
                <a:solidFill>
                  <a:srgbClr val="09526C"/>
                </a:solidFill>
                <a:latin typeface="Times New Roman"/>
                <a:ea typeface="+mj-ea"/>
                <a:cs typeface="Times New Roman"/>
              </a:rPr>
              <a:t>. </a:t>
            </a:r>
            <a:r>
              <a:rPr sz="1600" b="1" dirty="0" err="1">
                <a:solidFill>
                  <a:srgbClr val="09526C"/>
                </a:solidFill>
                <a:latin typeface="Times New Roman"/>
                <a:ea typeface="+mj-ea"/>
                <a:cs typeface="Times New Roman"/>
              </a:rPr>
              <a:t>рублей</a:t>
            </a:r>
            <a:r>
              <a:rPr sz="1600" b="1" dirty="0">
                <a:solidFill>
                  <a:srgbClr val="09526C"/>
                </a:solidFill>
                <a:latin typeface="Times New Roman"/>
                <a:ea typeface="+mj-ea"/>
                <a:cs typeface="Times New Roman"/>
              </a:rPr>
              <a:t> </a:t>
            </a:r>
            <a:r>
              <a:rPr sz="1600" b="1" dirty="0" err="1">
                <a:solidFill>
                  <a:srgbClr val="09526C"/>
                </a:solidFill>
                <a:latin typeface="Times New Roman"/>
                <a:ea typeface="+mj-ea"/>
                <a:cs typeface="Times New Roman"/>
              </a:rPr>
              <a:t>ежегодно</a:t>
            </a:r>
            <a:endParaRPr sz="1600" b="1" dirty="0">
              <a:solidFill>
                <a:srgbClr val="09526C"/>
              </a:solidFill>
              <a:latin typeface="Times New Roman"/>
              <a:ea typeface="+mj-ea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14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09526C"/>
                </a:solidFill>
                <a:latin typeface="Times New Roman"/>
                <a:cs typeface="Times New Roman"/>
              </a:rPr>
              <a:t>Основные целевые показатели муниципальной программы Ейского района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21" y="7717"/>
            <a:ext cx="886884" cy="1045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ject 20"/>
          <p:cNvSpPr txBox="1"/>
          <p:nvPr/>
        </p:nvSpPr>
        <p:spPr>
          <a:xfrm>
            <a:off x="107504" y="4781550"/>
            <a:ext cx="8717179" cy="180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" algn="l">
              <a:lnSpc>
                <a:spcPts val="1630"/>
              </a:lnSpc>
            </a:pPr>
            <a:r>
              <a:rPr sz="900" spc="-10" dirty="0">
                <a:latin typeface="Trebuchet MS"/>
                <a:cs typeface="Trebuchet MS"/>
              </a:rPr>
              <a:t>*</a:t>
            </a:r>
            <a:r>
              <a:rPr sz="900" spc="-305" dirty="0">
                <a:latin typeface="Trebuchet MS"/>
                <a:cs typeface="Trebuchet MS"/>
              </a:rPr>
              <a:t> </a:t>
            </a:r>
            <a:r>
              <a:rPr sz="900" dirty="0">
                <a:latin typeface="Times New Roman"/>
                <a:cs typeface="Times New Roman"/>
              </a:rPr>
              <a:t>Показатели</a:t>
            </a:r>
            <a:r>
              <a:rPr sz="900" spc="-2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в</a:t>
            </a:r>
            <a:r>
              <a:rPr sz="900" spc="-15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Times New Roman"/>
                <a:cs typeface="Times New Roman"/>
              </a:rPr>
              <a:t>соответствии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dirty="0" smtClean="0">
                <a:latin typeface="Times New Roman"/>
                <a:cs typeface="Times New Roman"/>
              </a:rPr>
              <a:t>с</a:t>
            </a:r>
            <a:r>
              <a:rPr lang="ru-RU" sz="900" spc="-25" dirty="0">
                <a:latin typeface="Times New Roman"/>
                <a:cs typeface="Times New Roman"/>
              </a:rPr>
              <a:t> </a:t>
            </a:r>
            <a:r>
              <a:rPr lang="ru-RU" sz="900" spc="-25" dirty="0" smtClean="0">
                <a:latin typeface="Times New Roman"/>
                <a:cs typeface="Times New Roman"/>
              </a:rPr>
              <a:t>утвержденными целевыми показателями муниципальных программ по состоянию на 1 ноября 2025 г. </a:t>
            </a:r>
            <a:endParaRPr sz="9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161483"/>
            <a:ext cx="83058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95220" marR="5080" indent="-1651000" algn="l">
              <a:lnSpc>
                <a:spcPct val="100000"/>
              </a:lnSpc>
              <a:spcBef>
                <a:spcPts val="100"/>
              </a:spcBef>
            </a:pPr>
            <a:r>
              <a:rPr lang="ru-RU" sz="1600" spc="-4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</a:t>
            </a:r>
            <a:r>
              <a:rPr lang="ru-RU" sz="16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sz="16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МУНИЦИПАЛЬНЫМИ</a:t>
            </a:r>
            <a:r>
              <a:rPr sz="16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ФИНАНСАМИ ЕЙСКОГО РАЙОНА</a:t>
            </a:r>
            <a:r>
              <a:rPr sz="16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sz="1600" spc="-4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52134" y="456437"/>
            <a:ext cx="2916937" cy="243205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20971" y="742950"/>
            <a:ext cx="5081017" cy="177698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436879" y="867283"/>
            <a:ext cx="516254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0070C0"/>
                </a:solidFill>
                <a:latin typeface="Times New Roman"/>
                <a:cs typeface="Times New Roman"/>
              </a:rPr>
              <a:t>44 </a:t>
            </a:r>
            <a:r>
              <a:rPr sz="1100" b="1" spc="-10" dirty="0">
                <a:solidFill>
                  <a:srgbClr val="0070C0"/>
                </a:solidFill>
                <a:latin typeface="Times New Roman"/>
                <a:cs typeface="Times New Roman"/>
              </a:rPr>
              <a:t>715,6</a:t>
            </a:r>
            <a:endParaRPr sz="11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88539" y="1094080"/>
            <a:ext cx="1362709" cy="374461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100" b="1" dirty="0">
                <a:solidFill>
                  <a:srgbClr val="0070C0"/>
                </a:solidFill>
                <a:latin typeface="Times New Roman"/>
                <a:cs typeface="Times New Roman"/>
              </a:rPr>
              <a:t>44 </a:t>
            </a:r>
            <a:r>
              <a:rPr sz="1100" b="1" spc="-10" dirty="0">
                <a:solidFill>
                  <a:srgbClr val="0070C0"/>
                </a:solidFill>
                <a:latin typeface="Times New Roman"/>
                <a:cs typeface="Times New Roman"/>
              </a:rPr>
              <a:t>697,7</a:t>
            </a:r>
            <a:endParaRPr sz="110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893444">
              <a:lnSpc>
                <a:spcPct val="100000"/>
              </a:lnSpc>
              <a:spcBef>
                <a:spcPts val="85"/>
              </a:spcBef>
            </a:pPr>
            <a:r>
              <a:rPr sz="1100" b="1" spc="-10" dirty="0">
                <a:solidFill>
                  <a:srgbClr val="0070C0"/>
                </a:solidFill>
                <a:latin typeface="Times New Roman"/>
                <a:cs typeface="Times New Roman"/>
              </a:rPr>
              <a:t>44685,7</a:t>
            </a:r>
            <a:endParaRPr sz="110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40860" y="900810"/>
            <a:ext cx="6549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тыс. руб.</a:t>
            </a:r>
            <a:endParaRPr sz="12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xfrm>
            <a:off x="1207109" y="2240737"/>
            <a:ext cx="7737476" cy="1257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0330">
              <a:lnSpc>
                <a:spcPct val="100000"/>
              </a:lnSpc>
              <a:spcBef>
                <a:spcPts val="105"/>
              </a:spcBef>
              <a:tabLst>
                <a:tab pos="1008380" algn="l"/>
                <a:tab pos="2040889" algn="l"/>
              </a:tabLst>
            </a:pPr>
            <a:r>
              <a:rPr sz="1200" spc="-25" dirty="0">
                <a:solidFill>
                  <a:srgbClr val="5145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год</a:t>
            </a:r>
            <a:r>
              <a:rPr dirty="0">
                <a:solidFill>
                  <a:srgbClr val="0070C0"/>
                </a:solidFill>
              </a:rPr>
              <a:t>	</a:t>
            </a:r>
            <a:r>
              <a:rPr sz="1200" spc="-25" dirty="0">
                <a:solidFill>
                  <a:srgbClr val="5145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год</a:t>
            </a:r>
            <a:r>
              <a:rPr dirty="0">
                <a:solidFill>
                  <a:srgbClr val="0070C0"/>
                </a:solidFill>
              </a:rPr>
              <a:t>	</a:t>
            </a:r>
            <a:r>
              <a:rPr sz="1200" spc="-25" dirty="0">
                <a:solidFill>
                  <a:srgbClr val="5145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2028 </a:t>
            </a:r>
            <a:r>
              <a:rPr sz="1200" spc="-25" dirty="0" err="1" smtClean="0">
                <a:solidFill>
                  <a:srgbClr val="5145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sz="1200" spc="-25" dirty="0" smtClean="0">
              <a:solidFill>
                <a:srgbClr val="51457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30"/>
              </a:spcBef>
            </a:pPr>
            <a:endParaRPr spc="-25" dirty="0" smtClean="0"/>
          </a:p>
          <a:p>
            <a:pPr marL="12700">
              <a:lnSpc>
                <a:spcPct val="100000"/>
              </a:lnSpc>
            </a:pPr>
            <a:r>
              <a:rPr lang="ru-RU" sz="16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</a:t>
            </a:r>
            <a:r>
              <a:rPr lang="ru-RU" sz="1600" spc="-4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r>
              <a:rPr sz="1600" spc="-55" dirty="0" smtClean="0">
                <a:solidFill>
                  <a:srgbClr val="7373F8"/>
                </a:solidFill>
              </a:rPr>
              <a:t> </a:t>
            </a:r>
            <a:r>
              <a:rPr sz="1600" spc="-4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sz="16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НФОРМАТИЗАЦИЯ ЕЙСКОГО РАЙОНА</a:t>
            </a:r>
            <a:r>
              <a:rPr sz="16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sz="1600" spc="-4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sz="1800" dirty="0"/>
          </a:p>
          <a:p>
            <a:pPr>
              <a:lnSpc>
                <a:spcPct val="100000"/>
              </a:lnSpc>
              <a:spcBef>
                <a:spcPts val="295"/>
              </a:spcBef>
            </a:pPr>
            <a:endParaRPr sz="1800" dirty="0"/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-152399" y="3028950"/>
            <a:ext cx="3352800" cy="1969579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21" y="7717"/>
            <a:ext cx="886884" cy="1045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971800" y="2980645"/>
            <a:ext cx="5521071" cy="2105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2870200" algn="ctr">
              <a:spcBef>
                <a:spcPts val="100"/>
              </a:spcBef>
            </a:pPr>
            <a:r>
              <a:rPr lang="ru-RU" sz="1600" b="1" dirty="0">
                <a:solidFill>
                  <a:srgbClr val="09526C"/>
                </a:solidFill>
                <a:latin typeface="Times New Roman"/>
                <a:ea typeface="+mj-ea"/>
                <a:cs typeface="Times New Roman"/>
              </a:rPr>
              <a:t>На 2026-2028 годы на реализацию муниципальной программы предусмотрено по</a:t>
            </a:r>
          </a:p>
          <a:p>
            <a:pPr marL="12700" marR="2870200" algn="ctr">
              <a:spcBef>
                <a:spcPts val="100"/>
              </a:spcBef>
            </a:pPr>
            <a:r>
              <a:rPr lang="ru-RU" sz="1600" b="1" dirty="0">
                <a:solidFill>
                  <a:srgbClr val="09526C"/>
                </a:solidFill>
                <a:latin typeface="Times New Roman"/>
                <a:ea typeface="+mj-ea"/>
                <a:cs typeface="Times New Roman"/>
              </a:rPr>
              <a:t>2240,0 тыс. рублей ежегодно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36413" y="-68898"/>
            <a:ext cx="3275838" cy="2878963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9972" y="29083"/>
            <a:ext cx="8037828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56205" marR="5080" indent="-2559685" algn="just">
              <a:lnSpc>
                <a:spcPct val="100000"/>
              </a:lnSpc>
              <a:spcBef>
                <a:spcPts val="100"/>
              </a:spcBef>
            </a:pPr>
            <a:r>
              <a:rPr lang="ru-RU" sz="16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</a:t>
            </a:r>
            <a:r>
              <a:rPr lang="ru-RU" sz="1600" spc="-4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ИПАЛЬНАЯ</a:t>
            </a:r>
            <a:r>
              <a:rPr lang="ru-RU" sz="16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ПРОГРАММА </a:t>
            </a:r>
            <a:r>
              <a:rPr sz="1600" spc="-4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sz="16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ОЦИАЛЬНО</a:t>
            </a:r>
            <a:r>
              <a:rPr sz="16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ЭКОНОМИЧЕСКОЕ</a:t>
            </a:r>
            <a:r>
              <a:rPr sz="16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sz="16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ЕЙСКОГО РАЙОНА</a:t>
            </a:r>
            <a:r>
              <a:rPr sz="16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sz="1600" spc="-4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4800" y="999236"/>
            <a:ext cx="7737840" cy="162672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870200" algn="ctr">
              <a:spcBef>
                <a:spcPts val="100"/>
              </a:spcBef>
            </a:pPr>
            <a:r>
              <a:rPr sz="1600" b="1" dirty="0">
                <a:solidFill>
                  <a:srgbClr val="09526C"/>
                </a:solidFill>
                <a:latin typeface="Times New Roman"/>
                <a:ea typeface="+mj-ea"/>
                <a:cs typeface="Times New Roman"/>
              </a:rPr>
              <a:t>Ежегодно в 2026-2028 годах на реализацию муниципальной программы предусмотрено по 1380,0 тыс. рублей</a:t>
            </a:r>
          </a:p>
          <a:p>
            <a:pPr>
              <a:lnSpc>
                <a:spcPct val="100000"/>
              </a:lnSpc>
            </a:pPr>
            <a:endParaRPr lang="ru-RU" sz="200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 marL="12700" algn="l">
              <a:spcBef>
                <a:spcPts val="100"/>
              </a:spcBef>
            </a:pPr>
            <a:r>
              <a:rPr sz="1600" b="1" dirty="0">
                <a:solidFill>
                  <a:srgbClr val="09526C"/>
                </a:solidFill>
                <a:latin typeface="Times New Roman"/>
                <a:cs typeface="Times New Roman"/>
              </a:rPr>
              <a:t>Основные целевые показатели муниципальной программы Ейского района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543434"/>
              </p:ext>
            </p:extLst>
          </p:nvPr>
        </p:nvGraphicFramePr>
        <p:xfrm>
          <a:off x="76200" y="2724150"/>
          <a:ext cx="8991599" cy="213706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54284"/>
                <a:gridCol w="5360716"/>
                <a:gridCol w="820229"/>
                <a:gridCol w="536674"/>
                <a:gridCol w="533393"/>
                <a:gridCol w="694792"/>
                <a:gridCol w="691511"/>
              </a:tblGrid>
              <a:tr h="154047">
                <a:tc rowSpan="2">
                  <a:txBody>
                    <a:bodyPr/>
                    <a:lstStyle/>
                    <a:p>
                      <a:pPr marL="102235" marR="93980" indent="19685">
                        <a:lnSpc>
                          <a:spcPct val="100000"/>
                        </a:lnSpc>
                      </a:pPr>
                      <a:r>
                        <a:rPr sz="900" spc="-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sz="900" spc="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16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1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sz="900" spc="4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показателя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5400" marB="0" anchor="ctr"/>
                </a:tc>
                <a:tc rowSpan="2">
                  <a:txBody>
                    <a:bodyPr/>
                    <a:lstStyle/>
                    <a:p>
                      <a:pPr marL="127635" marR="120014" indent="38100">
                        <a:lnSpc>
                          <a:spcPct val="100000"/>
                        </a:lnSpc>
                      </a:pPr>
                      <a:r>
                        <a:rPr sz="900" spc="-1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r>
                        <a:rPr sz="900" spc="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измерения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160" marB="0" anchor="ctr"/>
                </a:tc>
                <a:tc rowSpan="2"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</a:pPr>
                      <a:r>
                        <a:rPr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sz="900" spc="-3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71120" marB="0" anchor="ctr"/>
                </a:tc>
                <a:tc rowSpan="2"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r>
                        <a:rPr sz="900" spc="-3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71120" marB="0" anchor="ctr"/>
                </a:tc>
                <a:tc gridSpan="2">
                  <a:txBody>
                    <a:bodyPr/>
                    <a:lstStyle/>
                    <a:p>
                      <a:pPr marL="28257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</a:t>
                      </a:r>
                      <a:r>
                        <a:rPr sz="9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7620" marB="0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0315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1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1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sz="9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15570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15570" marB="0" anchor="ctr"/>
                </a:tc>
              </a:tr>
              <a:tr h="2605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6355" algn="l">
                        <a:lnSpc>
                          <a:spcPts val="935"/>
                        </a:lnSpc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</a:t>
                      </a:r>
                      <a:r>
                        <a:rPr sz="9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роста</a:t>
                      </a:r>
                      <a:r>
                        <a:rPr sz="900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инвестиций</a:t>
                      </a:r>
                      <a:r>
                        <a:rPr sz="900" spc="-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sz="9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основной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</a:t>
                      </a:r>
                      <a:r>
                        <a:rPr sz="9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sz="9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крупным</a:t>
                      </a: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9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средним</a:t>
                      </a:r>
                      <a:r>
                        <a:rPr sz="9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организациям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050"/>
                        </a:lnSpc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sz="9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пред.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540" algn="ctr">
                        <a:lnSpc>
                          <a:spcPts val="1005"/>
                        </a:lnSpc>
                      </a:pP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65"/>
                        </a:lnSpc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102,3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65"/>
                        </a:lnSpc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107,4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65"/>
                        </a:lnSpc>
                      </a:pPr>
                      <a:r>
                        <a:rPr sz="9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</a:t>
                      </a:r>
                      <a:r>
                        <a:rPr lang="ru-RU" sz="900" spc="-1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65"/>
                        </a:lnSpc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107,4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100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6355" algn="l">
                        <a:lnSpc>
                          <a:spcPts val="935"/>
                        </a:lnSpc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sz="900" spc="-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субъектов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малого</a:t>
                      </a: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9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</a:t>
                      </a:r>
                      <a:r>
                        <a:rPr sz="90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предпринимательства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055"/>
                        </a:lnSpc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00"/>
                        </a:lnSpc>
                      </a:pP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5028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00"/>
                        </a:lnSpc>
                      </a:pP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5069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00"/>
                        </a:lnSpc>
                      </a:pP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5113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00"/>
                        </a:lnSpc>
                      </a:pP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5166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669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6355" algn="l">
                        <a:lnSpc>
                          <a:spcPts val="940"/>
                        </a:lnSpc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инвестиций</a:t>
                      </a:r>
                      <a:r>
                        <a:rPr sz="900" spc="-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sz="9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основной</a:t>
                      </a:r>
                      <a:r>
                        <a:rPr sz="90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</a:t>
                      </a:r>
                      <a:r>
                        <a:rPr sz="900" spc="-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крупным</a:t>
                      </a: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средним</a:t>
                      </a:r>
                      <a:r>
                        <a:rPr sz="9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предприятиям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5"/>
                        </a:lnSpc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</a:t>
                      </a:r>
                      <a:r>
                        <a:rPr sz="9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70"/>
                        </a:lnSpc>
                      </a:pP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3185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70"/>
                        </a:lnSpc>
                      </a:pP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3600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70"/>
                        </a:lnSpc>
                      </a:pP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4040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70"/>
                        </a:lnSpc>
                      </a:pP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4525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636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6355" algn="l">
                        <a:lnSpc>
                          <a:spcPts val="940"/>
                        </a:lnSpc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соглашений</a:t>
                      </a:r>
                      <a:r>
                        <a:rPr sz="90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сфере</a:t>
                      </a: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реализации</a:t>
                      </a:r>
                      <a:r>
                        <a:rPr sz="90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инвестиционных</a:t>
                      </a:r>
                      <a:r>
                        <a:rPr sz="9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проектов</a:t>
                      </a:r>
                      <a:r>
                        <a:rPr sz="9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sz="9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территории</a:t>
                      </a: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Ейского</a:t>
                      </a: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района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55"/>
                        </a:lnSpc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sz="9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sz="9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sz="9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sz="9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411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6355" marR="37465" algn="l">
                        <a:lnSpc>
                          <a:spcPts val="960"/>
                        </a:lnSpc>
                        <a:spcBef>
                          <a:spcPts val="1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Наполнение</a:t>
                      </a:r>
                      <a:r>
                        <a:rPr sz="900" spc="6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официального</a:t>
                      </a:r>
                      <a:r>
                        <a:rPr sz="900" spc="6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сайта</a:t>
                      </a:r>
                      <a:r>
                        <a:rPr sz="900" spc="6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</a:t>
                      </a:r>
                      <a:r>
                        <a:rPr sz="900" spc="7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</a:t>
                      </a:r>
                      <a:r>
                        <a:rPr sz="900" spc="8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Ейский</a:t>
                      </a:r>
                      <a:r>
                        <a:rPr sz="900" spc="7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</a:t>
                      </a:r>
                      <a:r>
                        <a:rPr sz="900" spc="7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sz="900" u="sng" dirty="0">
                          <a:uFill>
                            <a:solidFill>
                              <a:srgbClr val="4E67C7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www.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yeskraion.ru)</a:t>
                      </a:r>
                      <a:r>
                        <a:rPr sz="900" spc="6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900" spc="7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инвестиционного</a:t>
                      </a:r>
                      <a:r>
                        <a:rPr sz="900" spc="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портала</a:t>
                      </a:r>
                      <a:r>
                        <a:rPr sz="900" spc="-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www.</a:t>
                      </a:r>
                      <a:r>
                        <a:rPr sz="900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invest-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eisk.ru)</a:t>
                      </a:r>
                      <a:r>
                        <a:rPr sz="9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информацией</a:t>
                      </a:r>
                      <a:r>
                        <a:rPr sz="900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субъектов</a:t>
                      </a: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предпринимательства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270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55"/>
                        </a:lnSpc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70"/>
                        </a:lnSpc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70"/>
                        </a:lnSpc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70"/>
                        </a:lnSpc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70"/>
                        </a:lnSpc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488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6355" algn="l">
                        <a:lnSpc>
                          <a:spcPts val="940"/>
                        </a:lnSpc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</a:t>
                      </a:r>
                      <a:r>
                        <a:rPr sz="900" spc="16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участников</a:t>
                      </a:r>
                      <a:r>
                        <a:rPr sz="900" spc="16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проведенных</a:t>
                      </a:r>
                      <a:r>
                        <a:rPr sz="900" spc="16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мероприятий,</a:t>
                      </a:r>
                      <a:r>
                        <a:rPr sz="900" spc="1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sz="900" spc="17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</a:t>
                      </a:r>
                      <a:r>
                        <a:rPr sz="900" spc="16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</a:t>
                      </a:r>
                      <a:r>
                        <a:rPr sz="900" spc="16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«Неделя</a:t>
                      </a:r>
                      <a:r>
                        <a:rPr sz="900" spc="16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малого</a:t>
                      </a:r>
                      <a:r>
                        <a:rPr sz="900" spc="15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900" spc="1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</a:t>
                      </a:r>
                      <a:r>
                        <a:rPr sz="900" spc="16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бизнеса</a:t>
                      </a:r>
                      <a:r>
                        <a:rPr sz="900" spc="15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Ейского</a:t>
                      </a:r>
                      <a:r>
                        <a:rPr sz="900" spc="16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района»,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6355" algn="l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семинаров,</a:t>
                      </a:r>
                      <a:r>
                        <a:rPr sz="900" spc="254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«круглых</a:t>
                      </a:r>
                      <a:r>
                        <a:rPr sz="900" spc="26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столов»,</a:t>
                      </a:r>
                      <a:r>
                        <a:rPr sz="900" spc="27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конференций</a:t>
                      </a:r>
                      <a:r>
                        <a:rPr sz="900" spc="254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sz="900" spc="254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вопросам</a:t>
                      </a:r>
                      <a:r>
                        <a:rPr sz="900" spc="26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развития</a:t>
                      </a:r>
                      <a:r>
                        <a:rPr sz="900" spc="254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900" spc="254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поддержки</a:t>
                      </a:r>
                      <a:r>
                        <a:rPr sz="900" spc="254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субъектов</a:t>
                      </a:r>
                      <a:r>
                        <a:rPr sz="900" spc="27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малого</a:t>
                      </a:r>
                      <a:r>
                        <a:rPr sz="900" spc="27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900" spc="254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6355" algn="l">
                        <a:lnSpc>
                          <a:spcPts val="880"/>
                        </a:lnSpc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предпринимательства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55"/>
                        </a:lnSpc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70"/>
                        </a:lnSpc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70"/>
                        </a:lnSpc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70"/>
                        </a:lnSpc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70"/>
                        </a:lnSpc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265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165" y="-45784"/>
            <a:ext cx="886884" cy="1045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21" y="7717"/>
            <a:ext cx="886884" cy="1045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object 2"/>
          <p:cNvSpPr txBox="1">
            <a:spLocks/>
          </p:cNvSpPr>
          <p:nvPr/>
        </p:nvSpPr>
        <p:spPr>
          <a:xfrm>
            <a:off x="762000" y="161483"/>
            <a:ext cx="83058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2395220" marR="5080" indent="-1651000" algn="l">
              <a:spcBef>
                <a:spcPts val="100"/>
              </a:spcBef>
            </a:pPr>
            <a:r>
              <a:rPr lang="ru-RU" sz="1600" b="1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МУНИЦИПАЛЬНОГО ДОЛГА ЕЙСКОГО РАЙОНА</a:t>
            </a:r>
            <a:endParaRPr lang="ru-RU" sz="1600" b="1" spc="-4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858483252"/>
              </p:ext>
            </p:extLst>
          </p:nvPr>
        </p:nvGraphicFramePr>
        <p:xfrm>
          <a:off x="-6350" y="1200149"/>
          <a:ext cx="4197350" cy="3878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973387"/>
            <a:ext cx="3109913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53637"/>
              </p:ext>
            </p:extLst>
          </p:nvPr>
        </p:nvGraphicFramePr>
        <p:xfrm>
          <a:off x="3245645" y="742950"/>
          <a:ext cx="5655468" cy="215506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302668"/>
                <a:gridCol w="1219200"/>
                <a:gridCol w="1066800"/>
                <a:gridCol w="1066800"/>
              </a:tblGrid>
              <a:tr h="310221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Структура муниципального  долга по видам долговых обязательств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01.01.2026г.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01.01.2027г.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01.01.2028г.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94981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Муниципальные ценные бумаги 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07932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Кредиты кредитных организаций 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34021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Бюджетные кредиты 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66603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Обязательства по предоставленным муниципальным гарантиям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30 987,0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20 658,0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8576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ИТОГО-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Муниципальный долг </a:t>
                      </a:r>
                    </a:p>
                    <a:p>
                      <a:pPr algn="ctr"/>
                      <a:r>
                        <a:rPr lang="ru-RU" sz="9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Ейского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района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30 987,0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20 658,0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8" name="Прямая со стрелкой 7"/>
          <p:cNvCxnSpPr/>
          <p:nvPr/>
        </p:nvCxnSpPr>
        <p:spPr>
          <a:xfrm>
            <a:off x="428821" y="1276350"/>
            <a:ext cx="2723758" cy="2133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932" y="895350"/>
            <a:ext cx="728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Долговая </a:t>
            </a: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нагрузка 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1273949"/>
            <a:ext cx="5822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2,41%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0" y="2059801"/>
            <a:ext cx="5822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1,45%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47312" y="2828151"/>
            <a:ext cx="505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0,0%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50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020" y="4215384"/>
            <a:ext cx="5052060" cy="50292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79516" y="4227931"/>
            <a:ext cx="5013324" cy="316752"/>
          </a:xfrm>
          <a:prstGeom prst="rect">
            <a:avLst/>
          </a:prstGeom>
          <a:solidFill>
            <a:srgbClr val="FD8D6D"/>
          </a:solidFill>
          <a:ln w="9525">
            <a:solidFill>
              <a:srgbClr val="C9F196"/>
            </a:solidFill>
          </a:ln>
        </p:spPr>
        <p:txBody>
          <a:bodyPr vert="horz" wrap="square" lIns="0" tIns="39369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9"/>
              </a:spcBef>
            </a:pPr>
            <a:r>
              <a:rPr sz="1800" spc="-10" dirty="0">
                <a:latin typeface="Times New Roman"/>
                <a:cs typeface="Times New Roman"/>
              </a:rPr>
              <a:t>https://yeiskraion.ru/administratsiya/fu/fu_common/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76800" y="1106525"/>
            <a:ext cx="5777230" cy="3352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2870200" algn="ctr"/>
            <a:r>
              <a:rPr sz="1600" b="1" dirty="0">
                <a:solidFill>
                  <a:srgbClr val="09526C"/>
                </a:solidFill>
                <a:latin typeface="Times New Roman"/>
                <a:cs typeface="Times New Roman"/>
              </a:rPr>
              <a:t>Финансовое управление администрации муниципального</a:t>
            </a:r>
          </a:p>
          <a:p>
            <a:pPr marR="2870200" algn="ctr"/>
            <a:r>
              <a:rPr sz="1600" b="1" dirty="0">
                <a:solidFill>
                  <a:srgbClr val="09526C"/>
                </a:solidFill>
                <a:latin typeface="Times New Roman"/>
                <a:cs typeface="Times New Roman"/>
              </a:rPr>
              <a:t>образования Ейский </a:t>
            </a:r>
            <a:r>
              <a:rPr sz="1600" b="1" dirty="0" err="1">
                <a:solidFill>
                  <a:srgbClr val="09526C"/>
                </a:solidFill>
                <a:latin typeface="Times New Roman"/>
                <a:cs typeface="Times New Roman"/>
              </a:rPr>
              <a:t>район</a:t>
            </a:r>
            <a:r>
              <a:rPr sz="1600" b="1" dirty="0">
                <a:solidFill>
                  <a:srgbClr val="09526C"/>
                </a:solidFill>
                <a:latin typeface="Times New Roman"/>
                <a:cs typeface="Times New Roman"/>
              </a:rPr>
              <a:t> </a:t>
            </a:r>
            <a:endParaRPr lang="ru-RU" sz="1600" b="1" dirty="0">
              <a:solidFill>
                <a:srgbClr val="09526C"/>
              </a:solidFill>
              <a:latin typeface="Times New Roman"/>
              <a:cs typeface="Times New Roman"/>
            </a:endParaRPr>
          </a:p>
          <a:p>
            <a:pPr marR="2870200" algn="ctr"/>
            <a:r>
              <a:rPr sz="1600" b="1" dirty="0">
                <a:solidFill>
                  <a:srgbClr val="09526C"/>
                </a:solidFill>
                <a:latin typeface="Times New Roman"/>
                <a:cs typeface="Times New Roman"/>
              </a:rPr>
              <a:t>353680, г. Ейск ,</a:t>
            </a:r>
          </a:p>
          <a:p>
            <a:pPr marR="2870200" indent="-3810" algn="ctr"/>
            <a:r>
              <a:rPr sz="1600" b="1" dirty="0">
                <a:solidFill>
                  <a:srgbClr val="09526C"/>
                </a:solidFill>
                <a:latin typeface="Times New Roman"/>
                <a:cs typeface="Times New Roman"/>
              </a:rPr>
              <a:t>ул. Победы, д. 113 тел.8(86132)2-53-70</a:t>
            </a:r>
          </a:p>
          <a:p>
            <a:pPr marR="2870200" algn="ctr"/>
            <a:r>
              <a:rPr sz="1600" b="1" dirty="0">
                <a:solidFill>
                  <a:srgbClr val="09526C"/>
                </a:solidFill>
                <a:latin typeface="Times New Roman"/>
                <a:cs typeface="Times New Roman"/>
                <a:hlinkClick r:id="rId3"/>
              </a:rPr>
              <a:t>E-mail:eskfin@yeiskraion.ru</a:t>
            </a:r>
            <a:endParaRPr sz="1600" b="1" dirty="0">
              <a:solidFill>
                <a:srgbClr val="09526C"/>
              </a:solidFill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24000" y="1032066"/>
            <a:ext cx="2380489" cy="3019679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21" y="7717"/>
            <a:ext cx="886884" cy="1045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9235" y="1"/>
            <a:ext cx="7549769" cy="512516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98752" y="55994"/>
            <a:ext cx="645464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400" dirty="0" smtClean="0">
                <a:solidFill>
                  <a:srgbClr val="0070C0"/>
                </a:solidFill>
              </a:rPr>
              <a:t>УРОВНИ БЮДЖЕТНОЙ СИСТЕМЫ</a:t>
            </a:r>
            <a:endParaRPr sz="2400" dirty="0">
              <a:solidFill>
                <a:srgbClr val="0070C0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69414" y="1380871"/>
            <a:ext cx="1454786" cy="872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"/>
              </a:spcBef>
            </a:pPr>
            <a:r>
              <a:rPr lang="ru-RU" sz="1100" b="1" dirty="0" smtClean="0">
                <a:solidFill>
                  <a:srgbClr val="09526C"/>
                </a:solidFill>
                <a:latin typeface="Times New Roman"/>
                <a:cs typeface="Times New Roman"/>
              </a:rPr>
              <a:t>Бюджеты государственных внебюджетных фондов</a:t>
            </a:r>
            <a:endParaRPr lang="ru-RU" sz="1100" dirty="0" smtClean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92190" y="1390650"/>
            <a:ext cx="1194436" cy="533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ru-RU" sz="1100" b="1" dirty="0" smtClean="0">
                <a:solidFill>
                  <a:srgbClr val="09526C"/>
                </a:solidFill>
                <a:latin typeface="Times New Roman"/>
                <a:cs typeface="Times New Roman"/>
              </a:rPr>
              <a:t>Федеральный бюджет</a:t>
            </a:r>
            <a:endParaRPr lang="ru-RU" sz="11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22375" y="581634"/>
            <a:ext cx="1368425" cy="380232"/>
          </a:xfrm>
          <a:prstGeom prst="rect">
            <a:avLst/>
          </a:prstGeom>
          <a:ln w="9525">
            <a:solidFill>
              <a:srgbClr val="0D0D0D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ru-RU" sz="1100" b="1" spc="-10" dirty="0" smtClean="0">
                <a:solidFill>
                  <a:srgbClr val="0070C0"/>
                </a:solidFill>
                <a:latin typeface="Times New Roman"/>
                <a:cs typeface="Times New Roman"/>
              </a:rPr>
              <a:t>Федеральный уровень</a:t>
            </a:r>
            <a:endParaRPr lang="ru-RU" sz="11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20088" y="1425828"/>
            <a:ext cx="3724276" cy="1245870"/>
          </a:xfrm>
          <a:custGeom>
            <a:avLst/>
            <a:gdLst/>
            <a:ahLst/>
            <a:cxnLst/>
            <a:rect l="l" t="t" r="r" b="b"/>
            <a:pathLst>
              <a:path w="3724275" h="1245870">
                <a:moveTo>
                  <a:pt x="411835" y="1195895"/>
                </a:moveTo>
                <a:lnTo>
                  <a:pt x="403669" y="1191133"/>
                </a:lnTo>
                <a:lnTo>
                  <a:pt x="328549" y="1147318"/>
                </a:lnTo>
                <a:lnTo>
                  <a:pt x="326263" y="1145921"/>
                </a:lnTo>
                <a:lnTo>
                  <a:pt x="323342" y="1146683"/>
                </a:lnTo>
                <a:lnTo>
                  <a:pt x="322072" y="1148969"/>
                </a:lnTo>
                <a:lnTo>
                  <a:pt x="320675" y="1151255"/>
                </a:lnTo>
                <a:lnTo>
                  <a:pt x="321437" y="1154176"/>
                </a:lnTo>
                <a:lnTo>
                  <a:pt x="323723" y="1155573"/>
                </a:lnTo>
                <a:lnTo>
                  <a:pt x="384670" y="1191133"/>
                </a:lnTo>
                <a:lnTo>
                  <a:pt x="0" y="1191133"/>
                </a:lnTo>
                <a:lnTo>
                  <a:pt x="0" y="1200658"/>
                </a:lnTo>
                <a:lnTo>
                  <a:pt x="384670" y="1200658"/>
                </a:lnTo>
                <a:lnTo>
                  <a:pt x="323723" y="1236218"/>
                </a:lnTo>
                <a:lnTo>
                  <a:pt x="321437" y="1237488"/>
                </a:lnTo>
                <a:lnTo>
                  <a:pt x="320675" y="1240409"/>
                </a:lnTo>
                <a:lnTo>
                  <a:pt x="322072" y="1242695"/>
                </a:lnTo>
                <a:lnTo>
                  <a:pt x="323342" y="1244981"/>
                </a:lnTo>
                <a:lnTo>
                  <a:pt x="326263" y="1245743"/>
                </a:lnTo>
                <a:lnTo>
                  <a:pt x="328549" y="1244473"/>
                </a:lnTo>
                <a:lnTo>
                  <a:pt x="403479" y="1200658"/>
                </a:lnTo>
                <a:lnTo>
                  <a:pt x="411619" y="1195895"/>
                </a:lnTo>
                <a:lnTo>
                  <a:pt x="411835" y="1195895"/>
                </a:lnTo>
                <a:close/>
              </a:path>
              <a:path w="3724275" h="1245870">
                <a:moveTo>
                  <a:pt x="915797" y="165354"/>
                </a:moveTo>
                <a:lnTo>
                  <a:pt x="907542" y="160528"/>
                </a:lnTo>
                <a:lnTo>
                  <a:pt x="832612" y="116713"/>
                </a:lnTo>
                <a:lnTo>
                  <a:pt x="830326" y="115443"/>
                </a:lnTo>
                <a:lnTo>
                  <a:pt x="827405" y="116205"/>
                </a:lnTo>
                <a:lnTo>
                  <a:pt x="826008" y="118491"/>
                </a:lnTo>
                <a:lnTo>
                  <a:pt x="824738" y="120777"/>
                </a:lnTo>
                <a:lnTo>
                  <a:pt x="825500" y="123698"/>
                </a:lnTo>
                <a:lnTo>
                  <a:pt x="827786" y="124968"/>
                </a:lnTo>
                <a:lnTo>
                  <a:pt x="888733" y="160528"/>
                </a:lnTo>
                <a:lnTo>
                  <a:pt x="483743" y="160528"/>
                </a:lnTo>
                <a:lnTo>
                  <a:pt x="483743" y="170053"/>
                </a:lnTo>
                <a:lnTo>
                  <a:pt x="888733" y="170053"/>
                </a:lnTo>
                <a:lnTo>
                  <a:pt x="827786" y="205613"/>
                </a:lnTo>
                <a:lnTo>
                  <a:pt x="825500" y="207010"/>
                </a:lnTo>
                <a:lnTo>
                  <a:pt x="824738" y="209931"/>
                </a:lnTo>
                <a:lnTo>
                  <a:pt x="826008" y="212090"/>
                </a:lnTo>
                <a:lnTo>
                  <a:pt x="827405" y="214376"/>
                </a:lnTo>
                <a:lnTo>
                  <a:pt x="830326" y="215138"/>
                </a:lnTo>
                <a:lnTo>
                  <a:pt x="832612" y="213868"/>
                </a:lnTo>
                <a:lnTo>
                  <a:pt x="907732" y="170053"/>
                </a:lnTo>
                <a:lnTo>
                  <a:pt x="915797" y="165354"/>
                </a:lnTo>
                <a:close/>
              </a:path>
              <a:path w="3724275" h="1245870">
                <a:moveTo>
                  <a:pt x="3292094" y="45085"/>
                </a:moveTo>
                <a:lnTo>
                  <a:pt x="2974835" y="45085"/>
                </a:lnTo>
                <a:lnTo>
                  <a:pt x="3037967" y="8255"/>
                </a:lnTo>
                <a:lnTo>
                  <a:pt x="3038729" y="5334"/>
                </a:lnTo>
                <a:lnTo>
                  <a:pt x="3036189" y="762"/>
                </a:lnTo>
                <a:lnTo>
                  <a:pt x="3033268" y="0"/>
                </a:lnTo>
                <a:lnTo>
                  <a:pt x="3030982" y="1270"/>
                </a:lnTo>
                <a:lnTo>
                  <a:pt x="2947670" y="49911"/>
                </a:lnTo>
                <a:lnTo>
                  <a:pt x="3030982" y="98425"/>
                </a:lnTo>
                <a:lnTo>
                  <a:pt x="3033268" y="99822"/>
                </a:lnTo>
                <a:lnTo>
                  <a:pt x="3036189" y="99060"/>
                </a:lnTo>
                <a:lnTo>
                  <a:pt x="3038729" y="94488"/>
                </a:lnTo>
                <a:lnTo>
                  <a:pt x="3037967" y="91567"/>
                </a:lnTo>
                <a:lnTo>
                  <a:pt x="3035808" y="90170"/>
                </a:lnTo>
                <a:lnTo>
                  <a:pt x="2974848" y="54610"/>
                </a:lnTo>
                <a:lnTo>
                  <a:pt x="3292094" y="54610"/>
                </a:lnTo>
                <a:lnTo>
                  <a:pt x="3292094" y="49911"/>
                </a:lnTo>
                <a:lnTo>
                  <a:pt x="3292094" y="45085"/>
                </a:lnTo>
                <a:close/>
              </a:path>
              <a:path w="3724275" h="1245870">
                <a:moveTo>
                  <a:pt x="3724148" y="1191133"/>
                </a:moveTo>
                <a:lnTo>
                  <a:pt x="3391154" y="1191133"/>
                </a:lnTo>
                <a:lnTo>
                  <a:pt x="3452114" y="1155573"/>
                </a:lnTo>
                <a:lnTo>
                  <a:pt x="3454400" y="1154176"/>
                </a:lnTo>
                <a:lnTo>
                  <a:pt x="3455162" y="1151255"/>
                </a:lnTo>
                <a:lnTo>
                  <a:pt x="3453765" y="1148969"/>
                </a:lnTo>
                <a:lnTo>
                  <a:pt x="3452495" y="1146683"/>
                </a:lnTo>
                <a:lnTo>
                  <a:pt x="3449574" y="1145921"/>
                </a:lnTo>
                <a:lnTo>
                  <a:pt x="3447288" y="1147318"/>
                </a:lnTo>
                <a:lnTo>
                  <a:pt x="3363988" y="1195895"/>
                </a:lnTo>
                <a:lnTo>
                  <a:pt x="3364204" y="1195895"/>
                </a:lnTo>
                <a:lnTo>
                  <a:pt x="3447288" y="1244473"/>
                </a:lnTo>
                <a:lnTo>
                  <a:pt x="3449574" y="1245743"/>
                </a:lnTo>
                <a:lnTo>
                  <a:pt x="3452495" y="1244981"/>
                </a:lnTo>
                <a:lnTo>
                  <a:pt x="3453765" y="1242695"/>
                </a:lnTo>
                <a:lnTo>
                  <a:pt x="3455162" y="1240409"/>
                </a:lnTo>
                <a:lnTo>
                  <a:pt x="3454400" y="1237488"/>
                </a:lnTo>
                <a:lnTo>
                  <a:pt x="3452114" y="1236218"/>
                </a:lnTo>
                <a:lnTo>
                  <a:pt x="3391154" y="1200658"/>
                </a:lnTo>
                <a:lnTo>
                  <a:pt x="3724148" y="1200658"/>
                </a:lnTo>
                <a:lnTo>
                  <a:pt x="3724148" y="1191133"/>
                </a:lnTo>
                <a:close/>
              </a:path>
            </a:pathLst>
          </a:custGeom>
          <a:solidFill>
            <a:srgbClr val="053B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371716" y="1901672"/>
            <a:ext cx="1440180" cy="380232"/>
          </a:xfrm>
          <a:prstGeom prst="rect">
            <a:avLst/>
          </a:prstGeom>
          <a:ln w="9525">
            <a:solidFill>
              <a:srgbClr val="0D0D0D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2710" marR="188595" algn="ctr">
              <a:spcBef>
                <a:spcPts val="325"/>
              </a:spcBef>
            </a:pPr>
            <a:r>
              <a:rPr lang="ru-RU" sz="1100" b="1" spc="-10" dirty="0" smtClean="0">
                <a:solidFill>
                  <a:srgbClr val="0070C0"/>
                </a:solidFill>
                <a:latin typeface="Times New Roman"/>
                <a:cs typeface="Times New Roman"/>
              </a:rPr>
              <a:t>Региональный уровень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00200" y="2467736"/>
            <a:ext cx="749300" cy="7027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lang="ru-RU" sz="1100" b="1" dirty="0" smtClean="0">
                <a:solidFill>
                  <a:srgbClr val="09526C"/>
                </a:solidFill>
                <a:latin typeface="Times New Roman"/>
                <a:cs typeface="Times New Roman"/>
              </a:rPr>
              <a:t>Бюджеты субъектов РФ</a:t>
            </a:r>
            <a:endParaRPr lang="ru-RU" sz="1100" dirty="0" smtClean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23991" y="2467736"/>
            <a:ext cx="1551940" cy="872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lang="ru-RU" sz="1100" b="1" dirty="0" smtClean="0">
                <a:solidFill>
                  <a:srgbClr val="09526C"/>
                </a:solidFill>
                <a:latin typeface="Times New Roman"/>
                <a:cs typeface="Times New Roman"/>
              </a:rPr>
              <a:t>Бюджеты территориальных государственных фондов РФ</a:t>
            </a:r>
            <a:endParaRPr lang="ru-RU" sz="1100" dirty="0" smtClean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24000" y="3466846"/>
            <a:ext cx="1066800" cy="671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lang="ru-RU" sz="1050" b="1" dirty="0" smtClean="0">
                <a:solidFill>
                  <a:srgbClr val="09526C"/>
                </a:solidFill>
                <a:latin typeface="Times New Roman"/>
                <a:cs typeface="Times New Roman"/>
              </a:rPr>
              <a:t>Бюджеты муниципальных районов</a:t>
            </a:r>
            <a:endParaRPr lang="ru-RU" sz="1050" dirty="0" smtClean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83077" y="4415740"/>
            <a:ext cx="109093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100" b="1" dirty="0" smtClean="0">
                <a:solidFill>
                  <a:srgbClr val="09526C"/>
                </a:solidFill>
                <a:latin typeface="Times New Roman"/>
                <a:cs typeface="Times New Roman"/>
              </a:rPr>
              <a:t>Бюджеты городских округов </a:t>
            </a:r>
            <a:endParaRPr lang="ru-RU" sz="11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06363" y="4415740"/>
            <a:ext cx="137421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100" b="1" dirty="0" smtClean="0">
                <a:solidFill>
                  <a:srgbClr val="09526C"/>
                </a:solidFill>
                <a:latin typeface="Times New Roman"/>
                <a:cs typeface="Times New Roman"/>
              </a:rPr>
              <a:t>Бюджеты городских и сельских поселений</a:t>
            </a:r>
            <a:endParaRPr lang="ru-RU" sz="11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11771" y="3491942"/>
            <a:ext cx="218694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lang="ru-RU" sz="1100" b="1" dirty="0" smtClean="0">
                <a:solidFill>
                  <a:srgbClr val="09526C"/>
                </a:solidFill>
                <a:latin typeface="Times New Roman"/>
                <a:cs typeface="Times New Roman"/>
              </a:rPr>
              <a:t>Бюджеты внутригородских образований городов федерального значения: Москвы, Санкт-Петербурга, Севастополя </a:t>
            </a:r>
            <a:endParaRPr lang="ru-RU" sz="1100" dirty="0" smtClean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55066" y="4153585"/>
            <a:ext cx="1524635" cy="380873"/>
          </a:xfrm>
          <a:prstGeom prst="rect">
            <a:avLst/>
          </a:prstGeom>
          <a:ln w="9525">
            <a:solidFill>
              <a:srgbClr val="001F5F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91440" algn="ctr">
              <a:lnSpc>
                <a:spcPct val="100000"/>
              </a:lnSpc>
              <a:spcBef>
                <a:spcPts val="330"/>
              </a:spcBef>
            </a:pPr>
            <a:r>
              <a:rPr lang="ru-RU" sz="1100" b="1" spc="-10" dirty="0" smtClean="0">
                <a:solidFill>
                  <a:srgbClr val="0070C0"/>
                </a:solidFill>
                <a:latin typeface="Times New Roman"/>
                <a:cs typeface="Times New Roman"/>
              </a:rPr>
              <a:t>Муниципальный уровень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667000" y="3639821"/>
            <a:ext cx="4027804" cy="748665"/>
            <a:chOff x="2704083" y="3639820"/>
            <a:chExt cx="4027804" cy="748665"/>
          </a:xfrm>
        </p:grpSpPr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4083" y="3639820"/>
              <a:ext cx="221977" cy="9982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839209" y="4155909"/>
              <a:ext cx="255904" cy="232410"/>
            </a:xfrm>
            <a:custGeom>
              <a:avLst/>
              <a:gdLst/>
              <a:ahLst/>
              <a:cxnLst/>
              <a:rect l="l" t="t" r="r" b="b"/>
              <a:pathLst>
                <a:path w="255904" h="232410">
                  <a:moveTo>
                    <a:pt x="241876" y="12694"/>
                  </a:moveTo>
                  <a:lnTo>
                    <a:pt x="232677" y="14629"/>
                  </a:lnTo>
                  <a:lnTo>
                    <a:pt x="0" y="225145"/>
                  </a:lnTo>
                  <a:lnTo>
                    <a:pt x="6350" y="232206"/>
                  </a:lnTo>
                  <a:lnTo>
                    <a:pt x="239021" y="21696"/>
                  </a:lnTo>
                  <a:lnTo>
                    <a:pt x="241876" y="12694"/>
                  </a:lnTo>
                  <a:close/>
                </a:path>
                <a:path w="255904" h="232410">
                  <a:moveTo>
                    <a:pt x="255016" y="2806"/>
                  </a:moveTo>
                  <a:lnTo>
                    <a:pt x="245744" y="2806"/>
                  </a:lnTo>
                  <a:lnTo>
                    <a:pt x="252094" y="9867"/>
                  </a:lnTo>
                  <a:lnTo>
                    <a:pt x="239021" y="21696"/>
                  </a:lnTo>
                  <a:lnTo>
                    <a:pt x="217677" y="88988"/>
                  </a:lnTo>
                  <a:lnTo>
                    <a:pt x="216915" y="91490"/>
                  </a:lnTo>
                  <a:lnTo>
                    <a:pt x="218312" y="94170"/>
                  </a:lnTo>
                  <a:lnTo>
                    <a:pt x="220852" y="94970"/>
                  </a:lnTo>
                  <a:lnTo>
                    <a:pt x="223265" y="95770"/>
                  </a:lnTo>
                  <a:lnTo>
                    <a:pt x="226060" y="94373"/>
                  </a:lnTo>
                  <a:lnTo>
                    <a:pt x="226822" y="91871"/>
                  </a:lnTo>
                  <a:lnTo>
                    <a:pt x="255016" y="2806"/>
                  </a:lnTo>
                  <a:close/>
                </a:path>
                <a:path w="255904" h="232410">
                  <a:moveTo>
                    <a:pt x="255904" y="0"/>
                  </a:moveTo>
                  <a:lnTo>
                    <a:pt x="159003" y="20396"/>
                  </a:lnTo>
                  <a:lnTo>
                    <a:pt x="157352" y="22910"/>
                  </a:lnTo>
                  <a:lnTo>
                    <a:pt x="157987" y="25488"/>
                  </a:lnTo>
                  <a:lnTo>
                    <a:pt x="158495" y="28067"/>
                  </a:lnTo>
                  <a:lnTo>
                    <a:pt x="161036" y="29705"/>
                  </a:lnTo>
                  <a:lnTo>
                    <a:pt x="232677" y="14629"/>
                  </a:lnTo>
                  <a:lnTo>
                    <a:pt x="245744" y="2806"/>
                  </a:lnTo>
                  <a:lnTo>
                    <a:pt x="255016" y="2806"/>
                  </a:lnTo>
                  <a:lnTo>
                    <a:pt x="255904" y="0"/>
                  </a:lnTo>
                  <a:close/>
                </a:path>
                <a:path w="255904" h="232410">
                  <a:moveTo>
                    <a:pt x="247629" y="4902"/>
                  </a:moveTo>
                  <a:lnTo>
                    <a:pt x="244348" y="4902"/>
                  </a:lnTo>
                  <a:lnTo>
                    <a:pt x="249936" y="10998"/>
                  </a:lnTo>
                  <a:lnTo>
                    <a:pt x="241876" y="12694"/>
                  </a:lnTo>
                  <a:lnTo>
                    <a:pt x="239021" y="21696"/>
                  </a:lnTo>
                  <a:lnTo>
                    <a:pt x="252094" y="9867"/>
                  </a:lnTo>
                  <a:lnTo>
                    <a:pt x="247629" y="4902"/>
                  </a:lnTo>
                  <a:close/>
                </a:path>
                <a:path w="255904" h="232410">
                  <a:moveTo>
                    <a:pt x="245744" y="2806"/>
                  </a:moveTo>
                  <a:lnTo>
                    <a:pt x="232677" y="14629"/>
                  </a:lnTo>
                  <a:lnTo>
                    <a:pt x="241876" y="12694"/>
                  </a:lnTo>
                  <a:lnTo>
                    <a:pt x="244348" y="4902"/>
                  </a:lnTo>
                  <a:lnTo>
                    <a:pt x="247629" y="4902"/>
                  </a:lnTo>
                  <a:lnTo>
                    <a:pt x="245744" y="2806"/>
                  </a:lnTo>
                  <a:close/>
                </a:path>
                <a:path w="255904" h="232410">
                  <a:moveTo>
                    <a:pt x="244348" y="4902"/>
                  </a:moveTo>
                  <a:lnTo>
                    <a:pt x="241876" y="12694"/>
                  </a:lnTo>
                  <a:lnTo>
                    <a:pt x="249936" y="10998"/>
                  </a:lnTo>
                  <a:lnTo>
                    <a:pt x="244348" y="4902"/>
                  </a:lnTo>
                  <a:close/>
                </a:path>
              </a:pathLst>
            </a:custGeom>
            <a:solidFill>
              <a:srgbClr val="053B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64098" y="4155909"/>
              <a:ext cx="188849" cy="23167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03560" y="3665093"/>
              <a:ext cx="228200" cy="99694"/>
            </a:xfrm>
            <a:prstGeom prst="rect">
              <a:avLst/>
            </a:prstGeom>
          </p:spPr>
        </p:pic>
      </p:grp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21" y="7717"/>
            <a:ext cx="886884" cy="1045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6787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6032" y="57150"/>
            <a:ext cx="6949232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2400" dirty="0" smtClean="0">
                <a:solidFill>
                  <a:srgbClr val="0070C0"/>
                </a:solidFill>
              </a:rPr>
              <a:t>ОСНОВНЫЕ ПОНЯТИЯ</a:t>
            </a:r>
            <a:endParaRPr sz="2400" dirty="0">
              <a:solidFill>
                <a:srgbClr val="0070C0"/>
              </a:solidFill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16891" y="1051624"/>
            <a:ext cx="3533140" cy="1024255"/>
            <a:chOff x="116890" y="1051623"/>
            <a:chExt cx="3533140" cy="1024255"/>
          </a:xfrm>
        </p:grpSpPr>
        <p:sp>
          <p:nvSpPr>
            <p:cNvPr id="4" name="object 4"/>
            <p:cNvSpPr/>
            <p:nvPr/>
          </p:nvSpPr>
          <p:spPr>
            <a:xfrm>
              <a:off x="124828" y="1059561"/>
              <a:ext cx="3517265" cy="1008380"/>
            </a:xfrm>
            <a:custGeom>
              <a:avLst/>
              <a:gdLst/>
              <a:ahLst/>
              <a:cxnLst/>
              <a:rect l="l" t="t" r="r" b="b"/>
              <a:pathLst>
                <a:path w="3517265" h="1008380">
                  <a:moveTo>
                    <a:pt x="3348875" y="0"/>
                  </a:moveTo>
                  <a:lnTo>
                    <a:pt x="168021" y="0"/>
                  </a:lnTo>
                  <a:lnTo>
                    <a:pt x="123353" y="5998"/>
                  </a:lnTo>
                  <a:lnTo>
                    <a:pt x="83216" y="22930"/>
                  </a:lnTo>
                  <a:lnTo>
                    <a:pt x="49210" y="49196"/>
                  </a:lnTo>
                  <a:lnTo>
                    <a:pt x="22939" y="83199"/>
                  </a:lnTo>
                  <a:lnTo>
                    <a:pt x="6001" y="123339"/>
                  </a:lnTo>
                  <a:lnTo>
                    <a:pt x="0" y="168021"/>
                  </a:lnTo>
                  <a:lnTo>
                    <a:pt x="0" y="840105"/>
                  </a:lnTo>
                  <a:lnTo>
                    <a:pt x="6001" y="884786"/>
                  </a:lnTo>
                  <a:lnTo>
                    <a:pt x="22939" y="924926"/>
                  </a:lnTo>
                  <a:lnTo>
                    <a:pt x="49210" y="958929"/>
                  </a:lnTo>
                  <a:lnTo>
                    <a:pt x="83216" y="985195"/>
                  </a:lnTo>
                  <a:lnTo>
                    <a:pt x="123353" y="1002127"/>
                  </a:lnTo>
                  <a:lnTo>
                    <a:pt x="168021" y="1008126"/>
                  </a:lnTo>
                  <a:lnTo>
                    <a:pt x="3348875" y="1008126"/>
                  </a:lnTo>
                  <a:lnTo>
                    <a:pt x="3393556" y="1002127"/>
                  </a:lnTo>
                  <a:lnTo>
                    <a:pt x="3433697" y="985195"/>
                  </a:lnTo>
                  <a:lnTo>
                    <a:pt x="3467700" y="958929"/>
                  </a:lnTo>
                  <a:lnTo>
                    <a:pt x="3493966" y="924926"/>
                  </a:lnTo>
                  <a:lnTo>
                    <a:pt x="3510897" y="884786"/>
                  </a:lnTo>
                  <a:lnTo>
                    <a:pt x="3516896" y="840105"/>
                  </a:lnTo>
                  <a:lnTo>
                    <a:pt x="3516896" y="168021"/>
                  </a:lnTo>
                  <a:lnTo>
                    <a:pt x="3510897" y="123339"/>
                  </a:lnTo>
                  <a:lnTo>
                    <a:pt x="3493966" y="83199"/>
                  </a:lnTo>
                  <a:lnTo>
                    <a:pt x="3467700" y="49196"/>
                  </a:lnTo>
                  <a:lnTo>
                    <a:pt x="3433697" y="22930"/>
                  </a:lnTo>
                  <a:lnTo>
                    <a:pt x="3393556" y="5998"/>
                  </a:lnTo>
                  <a:lnTo>
                    <a:pt x="3348875" y="0"/>
                  </a:lnTo>
                  <a:close/>
                </a:path>
              </a:pathLst>
            </a:custGeom>
            <a:solidFill>
              <a:srgbClr val="053B63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4828" y="1059561"/>
              <a:ext cx="3517265" cy="1008380"/>
            </a:xfrm>
            <a:custGeom>
              <a:avLst/>
              <a:gdLst/>
              <a:ahLst/>
              <a:cxnLst/>
              <a:rect l="l" t="t" r="r" b="b"/>
              <a:pathLst>
                <a:path w="3517265" h="1008380">
                  <a:moveTo>
                    <a:pt x="0" y="168021"/>
                  </a:moveTo>
                  <a:lnTo>
                    <a:pt x="6001" y="123339"/>
                  </a:lnTo>
                  <a:lnTo>
                    <a:pt x="22939" y="83199"/>
                  </a:lnTo>
                  <a:lnTo>
                    <a:pt x="49210" y="49196"/>
                  </a:lnTo>
                  <a:lnTo>
                    <a:pt x="83216" y="22930"/>
                  </a:lnTo>
                  <a:lnTo>
                    <a:pt x="123353" y="5998"/>
                  </a:lnTo>
                  <a:lnTo>
                    <a:pt x="168021" y="0"/>
                  </a:lnTo>
                  <a:lnTo>
                    <a:pt x="3348875" y="0"/>
                  </a:lnTo>
                  <a:lnTo>
                    <a:pt x="3393556" y="5998"/>
                  </a:lnTo>
                  <a:lnTo>
                    <a:pt x="3433697" y="22930"/>
                  </a:lnTo>
                  <a:lnTo>
                    <a:pt x="3467700" y="49196"/>
                  </a:lnTo>
                  <a:lnTo>
                    <a:pt x="3493966" y="83199"/>
                  </a:lnTo>
                  <a:lnTo>
                    <a:pt x="3510897" y="123339"/>
                  </a:lnTo>
                  <a:lnTo>
                    <a:pt x="3516896" y="168021"/>
                  </a:lnTo>
                  <a:lnTo>
                    <a:pt x="3516896" y="840105"/>
                  </a:lnTo>
                  <a:lnTo>
                    <a:pt x="3510897" y="884786"/>
                  </a:lnTo>
                  <a:lnTo>
                    <a:pt x="3493966" y="924926"/>
                  </a:lnTo>
                  <a:lnTo>
                    <a:pt x="3467700" y="958929"/>
                  </a:lnTo>
                  <a:lnTo>
                    <a:pt x="3433697" y="985195"/>
                  </a:lnTo>
                  <a:lnTo>
                    <a:pt x="3393556" y="1002127"/>
                  </a:lnTo>
                  <a:lnTo>
                    <a:pt x="3348875" y="1008126"/>
                  </a:lnTo>
                  <a:lnTo>
                    <a:pt x="168021" y="1008126"/>
                  </a:lnTo>
                  <a:lnTo>
                    <a:pt x="123353" y="1002127"/>
                  </a:lnTo>
                  <a:lnTo>
                    <a:pt x="83216" y="985195"/>
                  </a:lnTo>
                  <a:lnTo>
                    <a:pt x="49210" y="958929"/>
                  </a:lnTo>
                  <a:lnTo>
                    <a:pt x="22939" y="924926"/>
                  </a:lnTo>
                  <a:lnTo>
                    <a:pt x="6001" y="884786"/>
                  </a:lnTo>
                  <a:lnTo>
                    <a:pt x="0" y="840105"/>
                  </a:lnTo>
                  <a:lnTo>
                    <a:pt x="0" y="168021"/>
                  </a:lnTo>
                  <a:close/>
                </a:path>
              </a:pathLst>
            </a:custGeom>
            <a:ln w="15875">
              <a:solidFill>
                <a:srgbClr val="0329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22250" y="1209802"/>
            <a:ext cx="2921001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0070C0"/>
                </a:solidFill>
                <a:latin typeface="Times New Roman"/>
                <a:cs typeface="Times New Roman"/>
              </a:rPr>
              <a:t>БЮДЖЕТ</a:t>
            </a:r>
            <a:endParaRPr sz="1600" dirty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  <a:spcBef>
                <a:spcPts val="10"/>
              </a:spcBef>
            </a:pPr>
            <a:r>
              <a:rPr sz="1400" b="1" dirty="0">
                <a:solidFill>
                  <a:srgbClr val="09526C"/>
                </a:solidFill>
                <a:latin typeface="Times New Roman"/>
                <a:cs typeface="Times New Roman"/>
              </a:rPr>
              <a:t>Это</a:t>
            </a:r>
            <a:r>
              <a:rPr sz="1400" b="1" spc="-40" dirty="0">
                <a:solidFill>
                  <a:srgbClr val="09526C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9526C"/>
                </a:solidFill>
                <a:latin typeface="Times New Roman"/>
                <a:cs typeface="Times New Roman"/>
              </a:rPr>
              <a:t>план</a:t>
            </a:r>
            <a:r>
              <a:rPr sz="1400" b="1" spc="-25" dirty="0">
                <a:solidFill>
                  <a:srgbClr val="09526C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9526C"/>
                </a:solidFill>
                <a:latin typeface="Times New Roman"/>
                <a:cs typeface="Times New Roman"/>
              </a:rPr>
              <a:t>доходов</a:t>
            </a:r>
            <a:endParaRPr sz="14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400" b="1" dirty="0">
                <a:solidFill>
                  <a:srgbClr val="09526C"/>
                </a:solidFill>
                <a:latin typeface="Times New Roman"/>
                <a:cs typeface="Times New Roman"/>
              </a:rPr>
              <a:t>и</a:t>
            </a:r>
            <a:r>
              <a:rPr sz="1400" b="1" spc="-5" dirty="0">
                <a:solidFill>
                  <a:srgbClr val="09526C"/>
                </a:solidFill>
                <a:latin typeface="Times New Roman"/>
                <a:cs typeface="Times New Roman"/>
              </a:rPr>
              <a:t> </a:t>
            </a:r>
            <a:r>
              <a:rPr sz="1400" b="1" spc="-20" dirty="0">
                <a:solidFill>
                  <a:srgbClr val="09526C"/>
                </a:solidFill>
                <a:latin typeface="Times New Roman"/>
                <a:cs typeface="Times New Roman"/>
              </a:rPr>
              <a:t>расходов </a:t>
            </a:r>
            <a:r>
              <a:rPr sz="1400" b="1" dirty="0">
                <a:solidFill>
                  <a:srgbClr val="09526C"/>
                </a:solidFill>
                <a:latin typeface="Times New Roman"/>
                <a:cs typeface="Times New Roman"/>
              </a:rPr>
              <a:t>на</a:t>
            </a:r>
            <a:r>
              <a:rPr sz="1400" b="1" spc="-30" dirty="0">
                <a:solidFill>
                  <a:srgbClr val="09526C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9526C"/>
                </a:solidFill>
                <a:latin typeface="Times New Roman"/>
                <a:cs typeface="Times New Roman"/>
              </a:rPr>
              <a:t>определенный</a:t>
            </a:r>
            <a:r>
              <a:rPr sz="1400" b="1" spc="10" dirty="0">
                <a:solidFill>
                  <a:srgbClr val="09526C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9526C"/>
                </a:solidFill>
                <a:latin typeface="Times New Roman"/>
                <a:cs typeface="Times New Roman"/>
              </a:rPr>
              <a:t>период</a:t>
            </a:r>
            <a:endParaRPr sz="1400" dirty="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11150" y="2479485"/>
            <a:ext cx="1746251" cy="1120775"/>
            <a:chOff x="111150" y="2479484"/>
            <a:chExt cx="1746250" cy="1120775"/>
          </a:xfrm>
        </p:grpSpPr>
        <p:sp>
          <p:nvSpPr>
            <p:cNvPr id="8" name="object 8"/>
            <p:cNvSpPr/>
            <p:nvPr/>
          </p:nvSpPr>
          <p:spPr>
            <a:xfrm>
              <a:off x="119087" y="2487422"/>
              <a:ext cx="1730375" cy="1104900"/>
            </a:xfrm>
            <a:custGeom>
              <a:avLst/>
              <a:gdLst/>
              <a:ahLst/>
              <a:cxnLst/>
              <a:rect l="l" t="t" r="r" b="b"/>
              <a:pathLst>
                <a:path w="1730375" h="1104900">
                  <a:moveTo>
                    <a:pt x="1545755" y="0"/>
                  </a:moveTo>
                  <a:lnTo>
                    <a:pt x="184137" y="0"/>
                  </a:lnTo>
                  <a:lnTo>
                    <a:pt x="135188" y="6576"/>
                  </a:lnTo>
                  <a:lnTo>
                    <a:pt x="91202" y="25136"/>
                  </a:lnTo>
                  <a:lnTo>
                    <a:pt x="53935" y="53927"/>
                  </a:lnTo>
                  <a:lnTo>
                    <a:pt x="25141" y="91195"/>
                  </a:lnTo>
                  <a:lnTo>
                    <a:pt x="6578" y="135187"/>
                  </a:lnTo>
                  <a:lnTo>
                    <a:pt x="0" y="184150"/>
                  </a:lnTo>
                  <a:lnTo>
                    <a:pt x="0" y="920622"/>
                  </a:lnTo>
                  <a:lnTo>
                    <a:pt x="6578" y="969585"/>
                  </a:lnTo>
                  <a:lnTo>
                    <a:pt x="25141" y="1013577"/>
                  </a:lnTo>
                  <a:lnTo>
                    <a:pt x="53935" y="1050845"/>
                  </a:lnTo>
                  <a:lnTo>
                    <a:pt x="91202" y="1079636"/>
                  </a:lnTo>
                  <a:lnTo>
                    <a:pt x="135188" y="1098196"/>
                  </a:lnTo>
                  <a:lnTo>
                    <a:pt x="184137" y="1104772"/>
                  </a:lnTo>
                  <a:lnTo>
                    <a:pt x="1545755" y="1104772"/>
                  </a:lnTo>
                  <a:lnTo>
                    <a:pt x="1594717" y="1098196"/>
                  </a:lnTo>
                  <a:lnTo>
                    <a:pt x="1638709" y="1079636"/>
                  </a:lnTo>
                  <a:lnTo>
                    <a:pt x="1675977" y="1050845"/>
                  </a:lnTo>
                  <a:lnTo>
                    <a:pt x="1704768" y="1013577"/>
                  </a:lnTo>
                  <a:lnTo>
                    <a:pt x="1723328" y="969585"/>
                  </a:lnTo>
                  <a:lnTo>
                    <a:pt x="1729905" y="920622"/>
                  </a:lnTo>
                  <a:lnTo>
                    <a:pt x="1729905" y="184150"/>
                  </a:lnTo>
                  <a:lnTo>
                    <a:pt x="1723328" y="135187"/>
                  </a:lnTo>
                  <a:lnTo>
                    <a:pt x="1704768" y="91195"/>
                  </a:lnTo>
                  <a:lnTo>
                    <a:pt x="1675977" y="53927"/>
                  </a:lnTo>
                  <a:lnTo>
                    <a:pt x="1638709" y="25136"/>
                  </a:lnTo>
                  <a:lnTo>
                    <a:pt x="1594717" y="6576"/>
                  </a:lnTo>
                  <a:lnTo>
                    <a:pt x="1545755" y="0"/>
                  </a:lnTo>
                  <a:close/>
                </a:path>
              </a:pathLst>
            </a:custGeom>
            <a:solidFill>
              <a:srgbClr val="053B63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9087" y="2487422"/>
              <a:ext cx="1730375" cy="1104900"/>
            </a:xfrm>
            <a:custGeom>
              <a:avLst/>
              <a:gdLst/>
              <a:ahLst/>
              <a:cxnLst/>
              <a:rect l="l" t="t" r="r" b="b"/>
              <a:pathLst>
                <a:path w="1730375" h="1104900">
                  <a:moveTo>
                    <a:pt x="0" y="184150"/>
                  </a:moveTo>
                  <a:lnTo>
                    <a:pt x="6578" y="135187"/>
                  </a:lnTo>
                  <a:lnTo>
                    <a:pt x="25141" y="91195"/>
                  </a:lnTo>
                  <a:lnTo>
                    <a:pt x="53935" y="53927"/>
                  </a:lnTo>
                  <a:lnTo>
                    <a:pt x="91202" y="25136"/>
                  </a:lnTo>
                  <a:lnTo>
                    <a:pt x="135188" y="6576"/>
                  </a:lnTo>
                  <a:lnTo>
                    <a:pt x="184137" y="0"/>
                  </a:lnTo>
                  <a:lnTo>
                    <a:pt x="1545755" y="0"/>
                  </a:lnTo>
                  <a:lnTo>
                    <a:pt x="1594717" y="6576"/>
                  </a:lnTo>
                  <a:lnTo>
                    <a:pt x="1638709" y="25136"/>
                  </a:lnTo>
                  <a:lnTo>
                    <a:pt x="1675977" y="53927"/>
                  </a:lnTo>
                  <a:lnTo>
                    <a:pt x="1704768" y="91195"/>
                  </a:lnTo>
                  <a:lnTo>
                    <a:pt x="1723328" y="135187"/>
                  </a:lnTo>
                  <a:lnTo>
                    <a:pt x="1729905" y="184150"/>
                  </a:lnTo>
                  <a:lnTo>
                    <a:pt x="1729905" y="920622"/>
                  </a:lnTo>
                  <a:lnTo>
                    <a:pt x="1723328" y="969585"/>
                  </a:lnTo>
                  <a:lnTo>
                    <a:pt x="1704768" y="1013577"/>
                  </a:lnTo>
                  <a:lnTo>
                    <a:pt x="1675977" y="1050845"/>
                  </a:lnTo>
                  <a:lnTo>
                    <a:pt x="1638709" y="1079636"/>
                  </a:lnTo>
                  <a:lnTo>
                    <a:pt x="1594717" y="1098196"/>
                  </a:lnTo>
                  <a:lnTo>
                    <a:pt x="1545755" y="1104772"/>
                  </a:lnTo>
                  <a:lnTo>
                    <a:pt x="184137" y="1104772"/>
                  </a:lnTo>
                  <a:lnTo>
                    <a:pt x="135188" y="1098196"/>
                  </a:lnTo>
                  <a:lnTo>
                    <a:pt x="91202" y="1079636"/>
                  </a:lnTo>
                  <a:lnTo>
                    <a:pt x="53935" y="1050845"/>
                  </a:lnTo>
                  <a:lnTo>
                    <a:pt x="25141" y="1013577"/>
                  </a:lnTo>
                  <a:lnTo>
                    <a:pt x="6578" y="969585"/>
                  </a:lnTo>
                  <a:lnTo>
                    <a:pt x="0" y="920622"/>
                  </a:lnTo>
                  <a:lnTo>
                    <a:pt x="0" y="184150"/>
                  </a:lnTo>
                  <a:close/>
                </a:path>
              </a:pathLst>
            </a:custGeom>
            <a:ln w="15875">
              <a:solidFill>
                <a:srgbClr val="0329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94843" y="2534159"/>
            <a:ext cx="1380491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550" marR="200025" indent="8382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0070C0"/>
                </a:solidFill>
                <a:latin typeface="Times New Roman"/>
                <a:cs typeface="Times New Roman"/>
              </a:rPr>
              <a:t>ДОХОДЫ </a:t>
            </a:r>
            <a:r>
              <a:rPr sz="1400" b="1" spc="-35" dirty="0">
                <a:solidFill>
                  <a:srgbClr val="0070C0"/>
                </a:solidFill>
                <a:latin typeface="Times New Roman"/>
                <a:cs typeface="Times New Roman"/>
              </a:rPr>
              <a:t>БЮДЖЕТА</a:t>
            </a:r>
            <a:endParaRPr sz="1400" dirty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  <a:spcBef>
                <a:spcPts val="10"/>
              </a:spcBef>
            </a:pPr>
            <a:r>
              <a:rPr sz="1200" b="1" dirty="0">
                <a:solidFill>
                  <a:srgbClr val="09526C"/>
                </a:solidFill>
                <a:latin typeface="Times New Roman"/>
                <a:cs typeface="Times New Roman"/>
              </a:rPr>
              <a:t>Денежные</a:t>
            </a:r>
            <a:r>
              <a:rPr sz="1200" b="1" spc="-25" dirty="0">
                <a:solidFill>
                  <a:srgbClr val="09526C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09526C"/>
                </a:solidFill>
                <a:latin typeface="Times New Roman"/>
                <a:cs typeface="Times New Roman"/>
              </a:rPr>
              <a:t>средства </a:t>
            </a:r>
            <a:r>
              <a:rPr sz="1200" b="1" dirty="0">
                <a:solidFill>
                  <a:srgbClr val="09526C"/>
                </a:solidFill>
                <a:latin typeface="Times New Roman"/>
                <a:cs typeface="Times New Roman"/>
              </a:rPr>
              <a:t>поступающие</a:t>
            </a:r>
            <a:r>
              <a:rPr sz="1200" b="1" spc="-55" dirty="0">
                <a:solidFill>
                  <a:srgbClr val="09526C"/>
                </a:solidFill>
                <a:latin typeface="Times New Roman"/>
                <a:cs typeface="Times New Roman"/>
              </a:rPr>
              <a:t> </a:t>
            </a:r>
            <a:r>
              <a:rPr sz="1200" b="1" spc="-50" dirty="0">
                <a:solidFill>
                  <a:srgbClr val="09526C"/>
                </a:solidFill>
                <a:latin typeface="Times New Roman"/>
                <a:cs typeface="Times New Roman"/>
              </a:rPr>
              <a:t>в </a:t>
            </a:r>
            <a:r>
              <a:rPr sz="1200" b="1" spc="-10" dirty="0">
                <a:solidFill>
                  <a:srgbClr val="09526C"/>
                </a:solidFill>
                <a:latin typeface="Times New Roman"/>
                <a:cs typeface="Times New Roman"/>
              </a:rPr>
              <a:t>бюджет</a:t>
            </a:r>
            <a:endParaRPr sz="1200" dirty="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903920" y="2479485"/>
            <a:ext cx="1746251" cy="1120775"/>
            <a:chOff x="1903920" y="2479484"/>
            <a:chExt cx="1746250" cy="1120775"/>
          </a:xfrm>
        </p:grpSpPr>
        <p:sp>
          <p:nvSpPr>
            <p:cNvPr id="12" name="object 12"/>
            <p:cNvSpPr/>
            <p:nvPr/>
          </p:nvSpPr>
          <p:spPr>
            <a:xfrm>
              <a:off x="1911857" y="2487422"/>
              <a:ext cx="1730375" cy="1104900"/>
            </a:xfrm>
            <a:custGeom>
              <a:avLst/>
              <a:gdLst/>
              <a:ahLst/>
              <a:cxnLst/>
              <a:rect l="l" t="t" r="r" b="b"/>
              <a:pathLst>
                <a:path w="1730375" h="1104900">
                  <a:moveTo>
                    <a:pt x="1545717" y="0"/>
                  </a:moveTo>
                  <a:lnTo>
                    <a:pt x="184023" y="0"/>
                  </a:lnTo>
                  <a:lnTo>
                    <a:pt x="135113" y="6576"/>
                  </a:lnTo>
                  <a:lnTo>
                    <a:pt x="91157" y="25136"/>
                  </a:lnTo>
                  <a:lnTo>
                    <a:pt x="53911" y="53927"/>
                  </a:lnTo>
                  <a:lnTo>
                    <a:pt x="25131" y="91195"/>
                  </a:lnTo>
                  <a:lnTo>
                    <a:pt x="6575" y="135187"/>
                  </a:lnTo>
                  <a:lnTo>
                    <a:pt x="0" y="184150"/>
                  </a:lnTo>
                  <a:lnTo>
                    <a:pt x="0" y="920622"/>
                  </a:lnTo>
                  <a:lnTo>
                    <a:pt x="6575" y="969585"/>
                  </a:lnTo>
                  <a:lnTo>
                    <a:pt x="25131" y="1013577"/>
                  </a:lnTo>
                  <a:lnTo>
                    <a:pt x="53911" y="1050845"/>
                  </a:lnTo>
                  <a:lnTo>
                    <a:pt x="91157" y="1079636"/>
                  </a:lnTo>
                  <a:lnTo>
                    <a:pt x="135113" y="1098196"/>
                  </a:lnTo>
                  <a:lnTo>
                    <a:pt x="184023" y="1104772"/>
                  </a:lnTo>
                  <a:lnTo>
                    <a:pt x="1545717" y="1104772"/>
                  </a:lnTo>
                  <a:lnTo>
                    <a:pt x="1594679" y="1098196"/>
                  </a:lnTo>
                  <a:lnTo>
                    <a:pt x="1638671" y="1079636"/>
                  </a:lnTo>
                  <a:lnTo>
                    <a:pt x="1675939" y="1050845"/>
                  </a:lnTo>
                  <a:lnTo>
                    <a:pt x="1704730" y="1013577"/>
                  </a:lnTo>
                  <a:lnTo>
                    <a:pt x="1723290" y="969585"/>
                  </a:lnTo>
                  <a:lnTo>
                    <a:pt x="1729867" y="920622"/>
                  </a:lnTo>
                  <a:lnTo>
                    <a:pt x="1729867" y="184150"/>
                  </a:lnTo>
                  <a:lnTo>
                    <a:pt x="1723290" y="135187"/>
                  </a:lnTo>
                  <a:lnTo>
                    <a:pt x="1704730" y="91195"/>
                  </a:lnTo>
                  <a:lnTo>
                    <a:pt x="1675939" y="53927"/>
                  </a:lnTo>
                  <a:lnTo>
                    <a:pt x="1638671" y="25136"/>
                  </a:lnTo>
                  <a:lnTo>
                    <a:pt x="1594679" y="6576"/>
                  </a:lnTo>
                  <a:lnTo>
                    <a:pt x="1545717" y="0"/>
                  </a:lnTo>
                  <a:close/>
                </a:path>
              </a:pathLst>
            </a:custGeom>
            <a:solidFill>
              <a:srgbClr val="053B63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911857" y="2487422"/>
              <a:ext cx="1730375" cy="1104900"/>
            </a:xfrm>
            <a:custGeom>
              <a:avLst/>
              <a:gdLst/>
              <a:ahLst/>
              <a:cxnLst/>
              <a:rect l="l" t="t" r="r" b="b"/>
              <a:pathLst>
                <a:path w="1730375" h="1104900">
                  <a:moveTo>
                    <a:pt x="0" y="184150"/>
                  </a:moveTo>
                  <a:lnTo>
                    <a:pt x="6575" y="135187"/>
                  </a:lnTo>
                  <a:lnTo>
                    <a:pt x="25131" y="91195"/>
                  </a:lnTo>
                  <a:lnTo>
                    <a:pt x="53911" y="53927"/>
                  </a:lnTo>
                  <a:lnTo>
                    <a:pt x="91157" y="25136"/>
                  </a:lnTo>
                  <a:lnTo>
                    <a:pt x="135113" y="6576"/>
                  </a:lnTo>
                  <a:lnTo>
                    <a:pt x="184023" y="0"/>
                  </a:lnTo>
                  <a:lnTo>
                    <a:pt x="1545717" y="0"/>
                  </a:lnTo>
                  <a:lnTo>
                    <a:pt x="1594679" y="6576"/>
                  </a:lnTo>
                  <a:lnTo>
                    <a:pt x="1638671" y="25136"/>
                  </a:lnTo>
                  <a:lnTo>
                    <a:pt x="1675939" y="53927"/>
                  </a:lnTo>
                  <a:lnTo>
                    <a:pt x="1704730" y="91195"/>
                  </a:lnTo>
                  <a:lnTo>
                    <a:pt x="1723290" y="135187"/>
                  </a:lnTo>
                  <a:lnTo>
                    <a:pt x="1729867" y="184150"/>
                  </a:lnTo>
                  <a:lnTo>
                    <a:pt x="1729867" y="920622"/>
                  </a:lnTo>
                  <a:lnTo>
                    <a:pt x="1723290" y="969585"/>
                  </a:lnTo>
                  <a:lnTo>
                    <a:pt x="1704730" y="1013577"/>
                  </a:lnTo>
                  <a:lnTo>
                    <a:pt x="1675939" y="1050845"/>
                  </a:lnTo>
                  <a:lnTo>
                    <a:pt x="1638671" y="1079636"/>
                  </a:lnTo>
                  <a:lnTo>
                    <a:pt x="1594679" y="1098196"/>
                  </a:lnTo>
                  <a:lnTo>
                    <a:pt x="1545717" y="1104772"/>
                  </a:lnTo>
                  <a:lnTo>
                    <a:pt x="184023" y="1104772"/>
                  </a:lnTo>
                  <a:lnTo>
                    <a:pt x="135113" y="1098196"/>
                  </a:lnTo>
                  <a:lnTo>
                    <a:pt x="91157" y="1079636"/>
                  </a:lnTo>
                  <a:lnTo>
                    <a:pt x="53911" y="1050845"/>
                  </a:lnTo>
                  <a:lnTo>
                    <a:pt x="25131" y="1013577"/>
                  </a:lnTo>
                  <a:lnTo>
                    <a:pt x="6575" y="969585"/>
                  </a:lnTo>
                  <a:lnTo>
                    <a:pt x="0" y="920622"/>
                  </a:lnTo>
                  <a:lnTo>
                    <a:pt x="0" y="184150"/>
                  </a:lnTo>
                  <a:close/>
                </a:path>
              </a:pathLst>
            </a:custGeom>
            <a:ln w="15875">
              <a:solidFill>
                <a:srgbClr val="0329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094101" y="2534159"/>
            <a:ext cx="1366521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0" marR="194310" indent="-2540" algn="ctr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0070C0"/>
                </a:solidFill>
                <a:latin typeface="Times New Roman"/>
                <a:cs typeface="Times New Roman"/>
              </a:rPr>
              <a:t>РАСХОДЫ </a:t>
            </a:r>
            <a:r>
              <a:rPr sz="1400" b="1" spc="-35" dirty="0">
                <a:solidFill>
                  <a:srgbClr val="0070C0"/>
                </a:solidFill>
                <a:latin typeface="Times New Roman"/>
                <a:cs typeface="Times New Roman"/>
              </a:rPr>
              <a:t>БЮДЖЕТА</a:t>
            </a:r>
            <a:endParaRPr sz="1400" dirty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  <a:spcBef>
                <a:spcPts val="10"/>
              </a:spcBef>
            </a:pPr>
            <a:r>
              <a:rPr sz="1200" b="1" spc="-10" dirty="0">
                <a:solidFill>
                  <a:srgbClr val="09526C"/>
                </a:solidFill>
                <a:latin typeface="Times New Roman"/>
                <a:cs typeface="Times New Roman"/>
              </a:rPr>
              <a:t>Выплачиваемые</a:t>
            </a:r>
            <a:r>
              <a:rPr sz="1200" b="1" spc="15" dirty="0">
                <a:solidFill>
                  <a:srgbClr val="09526C"/>
                </a:solidFill>
                <a:latin typeface="Times New Roman"/>
                <a:cs typeface="Times New Roman"/>
              </a:rPr>
              <a:t> </a:t>
            </a:r>
            <a:r>
              <a:rPr sz="1200" b="1" spc="-25" dirty="0">
                <a:solidFill>
                  <a:srgbClr val="09526C"/>
                </a:solidFill>
                <a:latin typeface="Times New Roman"/>
                <a:cs typeface="Times New Roman"/>
              </a:rPr>
              <a:t>из </a:t>
            </a:r>
            <a:r>
              <a:rPr sz="1200" b="1" spc="-10" dirty="0">
                <a:solidFill>
                  <a:srgbClr val="09526C"/>
                </a:solidFill>
                <a:latin typeface="Times New Roman"/>
                <a:cs typeface="Times New Roman"/>
              </a:rPr>
              <a:t>бюджета</a:t>
            </a:r>
            <a:r>
              <a:rPr sz="1200" b="1" spc="-40" dirty="0">
                <a:solidFill>
                  <a:srgbClr val="09526C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09526C"/>
                </a:solidFill>
                <a:latin typeface="Times New Roman"/>
                <a:cs typeface="Times New Roman"/>
              </a:rPr>
              <a:t>денежные средства</a:t>
            </a:r>
            <a:endParaRPr sz="1200" dirty="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884357" y="1051624"/>
            <a:ext cx="1591310" cy="1240155"/>
            <a:chOff x="3884358" y="1051623"/>
            <a:chExt cx="1591310" cy="1240155"/>
          </a:xfrm>
        </p:grpSpPr>
        <p:sp>
          <p:nvSpPr>
            <p:cNvPr id="16" name="object 16"/>
            <p:cNvSpPr/>
            <p:nvPr/>
          </p:nvSpPr>
          <p:spPr>
            <a:xfrm>
              <a:off x="3892296" y="1059561"/>
              <a:ext cx="1575435" cy="1224280"/>
            </a:xfrm>
            <a:custGeom>
              <a:avLst/>
              <a:gdLst/>
              <a:ahLst/>
              <a:cxnLst/>
              <a:rect l="l" t="t" r="r" b="b"/>
              <a:pathLst>
                <a:path w="1575435" h="1224280">
                  <a:moveTo>
                    <a:pt x="1371218" y="0"/>
                  </a:moveTo>
                  <a:lnTo>
                    <a:pt x="204088" y="0"/>
                  </a:lnTo>
                  <a:lnTo>
                    <a:pt x="157274" y="5386"/>
                  </a:lnTo>
                  <a:lnTo>
                    <a:pt x="114309" y="20733"/>
                  </a:lnTo>
                  <a:lnTo>
                    <a:pt x="76416" y="44816"/>
                  </a:lnTo>
                  <a:lnTo>
                    <a:pt x="44816" y="76416"/>
                  </a:lnTo>
                  <a:lnTo>
                    <a:pt x="20733" y="114309"/>
                  </a:lnTo>
                  <a:lnTo>
                    <a:pt x="5386" y="157274"/>
                  </a:lnTo>
                  <a:lnTo>
                    <a:pt x="0" y="204088"/>
                  </a:lnTo>
                  <a:lnTo>
                    <a:pt x="0" y="1020190"/>
                  </a:lnTo>
                  <a:lnTo>
                    <a:pt x="5386" y="1066958"/>
                  </a:lnTo>
                  <a:lnTo>
                    <a:pt x="20733" y="1109890"/>
                  </a:lnTo>
                  <a:lnTo>
                    <a:pt x="44816" y="1147760"/>
                  </a:lnTo>
                  <a:lnTo>
                    <a:pt x="76416" y="1179346"/>
                  </a:lnTo>
                  <a:lnTo>
                    <a:pt x="114309" y="1203422"/>
                  </a:lnTo>
                  <a:lnTo>
                    <a:pt x="157274" y="1218766"/>
                  </a:lnTo>
                  <a:lnTo>
                    <a:pt x="204088" y="1224152"/>
                  </a:lnTo>
                  <a:lnTo>
                    <a:pt x="1371218" y="1224152"/>
                  </a:lnTo>
                  <a:lnTo>
                    <a:pt x="1417986" y="1218766"/>
                  </a:lnTo>
                  <a:lnTo>
                    <a:pt x="1460918" y="1203422"/>
                  </a:lnTo>
                  <a:lnTo>
                    <a:pt x="1498788" y="1179346"/>
                  </a:lnTo>
                  <a:lnTo>
                    <a:pt x="1530374" y="1147760"/>
                  </a:lnTo>
                  <a:lnTo>
                    <a:pt x="1554450" y="1109890"/>
                  </a:lnTo>
                  <a:lnTo>
                    <a:pt x="1569794" y="1066958"/>
                  </a:lnTo>
                  <a:lnTo>
                    <a:pt x="1575180" y="1020190"/>
                  </a:lnTo>
                  <a:lnTo>
                    <a:pt x="1575180" y="204088"/>
                  </a:lnTo>
                  <a:lnTo>
                    <a:pt x="1569794" y="157274"/>
                  </a:lnTo>
                  <a:lnTo>
                    <a:pt x="1554450" y="114309"/>
                  </a:lnTo>
                  <a:lnTo>
                    <a:pt x="1530374" y="76416"/>
                  </a:lnTo>
                  <a:lnTo>
                    <a:pt x="1498788" y="44816"/>
                  </a:lnTo>
                  <a:lnTo>
                    <a:pt x="1460918" y="20733"/>
                  </a:lnTo>
                  <a:lnTo>
                    <a:pt x="1417986" y="5386"/>
                  </a:lnTo>
                  <a:lnTo>
                    <a:pt x="1371218" y="0"/>
                  </a:lnTo>
                  <a:close/>
                </a:path>
              </a:pathLst>
            </a:custGeom>
            <a:solidFill>
              <a:srgbClr val="053B63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892296" y="1059561"/>
              <a:ext cx="1575435" cy="1224280"/>
            </a:xfrm>
            <a:custGeom>
              <a:avLst/>
              <a:gdLst/>
              <a:ahLst/>
              <a:cxnLst/>
              <a:rect l="l" t="t" r="r" b="b"/>
              <a:pathLst>
                <a:path w="1575435" h="1224280">
                  <a:moveTo>
                    <a:pt x="0" y="204088"/>
                  </a:moveTo>
                  <a:lnTo>
                    <a:pt x="5386" y="157274"/>
                  </a:lnTo>
                  <a:lnTo>
                    <a:pt x="20733" y="114309"/>
                  </a:lnTo>
                  <a:lnTo>
                    <a:pt x="44816" y="76416"/>
                  </a:lnTo>
                  <a:lnTo>
                    <a:pt x="76416" y="44816"/>
                  </a:lnTo>
                  <a:lnTo>
                    <a:pt x="114309" y="20733"/>
                  </a:lnTo>
                  <a:lnTo>
                    <a:pt x="157274" y="5386"/>
                  </a:lnTo>
                  <a:lnTo>
                    <a:pt x="204088" y="0"/>
                  </a:lnTo>
                  <a:lnTo>
                    <a:pt x="1371218" y="0"/>
                  </a:lnTo>
                  <a:lnTo>
                    <a:pt x="1417986" y="5386"/>
                  </a:lnTo>
                  <a:lnTo>
                    <a:pt x="1460918" y="20733"/>
                  </a:lnTo>
                  <a:lnTo>
                    <a:pt x="1498788" y="44816"/>
                  </a:lnTo>
                  <a:lnTo>
                    <a:pt x="1530374" y="76416"/>
                  </a:lnTo>
                  <a:lnTo>
                    <a:pt x="1554450" y="114309"/>
                  </a:lnTo>
                  <a:lnTo>
                    <a:pt x="1569794" y="157274"/>
                  </a:lnTo>
                  <a:lnTo>
                    <a:pt x="1575180" y="204088"/>
                  </a:lnTo>
                  <a:lnTo>
                    <a:pt x="1575180" y="1020190"/>
                  </a:lnTo>
                  <a:lnTo>
                    <a:pt x="1569794" y="1066958"/>
                  </a:lnTo>
                  <a:lnTo>
                    <a:pt x="1554450" y="1109890"/>
                  </a:lnTo>
                  <a:lnTo>
                    <a:pt x="1530374" y="1147760"/>
                  </a:lnTo>
                  <a:lnTo>
                    <a:pt x="1498788" y="1179346"/>
                  </a:lnTo>
                  <a:lnTo>
                    <a:pt x="1460918" y="1203422"/>
                  </a:lnTo>
                  <a:lnTo>
                    <a:pt x="1417986" y="1218766"/>
                  </a:lnTo>
                  <a:lnTo>
                    <a:pt x="1371218" y="1224152"/>
                  </a:lnTo>
                  <a:lnTo>
                    <a:pt x="204088" y="1224152"/>
                  </a:lnTo>
                  <a:lnTo>
                    <a:pt x="157274" y="1218766"/>
                  </a:lnTo>
                  <a:lnTo>
                    <a:pt x="114309" y="1203422"/>
                  </a:lnTo>
                  <a:lnTo>
                    <a:pt x="76416" y="1179346"/>
                  </a:lnTo>
                  <a:lnTo>
                    <a:pt x="44816" y="1147760"/>
                  </a:lnTo>
                  <a:lnTo>
                    <a:pt x="20733" y="1109890"/>
                  </a:lnTo>
                  <a:lnTo>
                    <a:pt x="5386" y="1066958"/>
                  </a:lnTo>
                  <a:lnTo>
                    <a:pt x="0" y="1020190"/>
                  </a:lnTo>
                  <a:lnTo>
                    <a:pt x="0" y="204088"/>
                  </a:lnTo>
                  <a:close/>
                </a:path>
              </a:pathLst>
            </a:custGeom>
            <a:ln w="15875">
              <a:solidFill>
                <a:srgbClr val="0329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053331" y="1180845"/>
            <a:ext cx="1253490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6685" marR="137160" indent="1651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0070C0"/>
                </a:solidFill>
                <a:latin typeface="Times New Roman"/>
                <a:cs typeface="Times New Roman"/>
              </a:rPr>
              <a:t>ДЕФИЦИТ </a:t>
            </a:r>
            <a:r>
              <a:rPr sz="1400" b="1" spc="-35" dirty="0">
                <a:solidFill>
                  <a:srgbClr val="0070C0"/>
                </a:solidFill>
                <a:latin typeface="Times New Roman"/>
                <a:cs typeface="Times New Roman"/>
              </a:rPr>
              <a:t>БЮДЖЕТА</a:t>
            </a:r>
            <a:endParaRPr sz="1400" dirty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12700" marR="5080" indent="160020">
              <a:lnSpc>
                <a:spcPct val="100000"/>
              </a:lnSpc>
              <a:spcBef>
                <a:spcPts val="5"/>
              </a:spcBef>
            </a:pPr>
            <a:r>
              <a:rPr sz="1200" b="1" spc="-10" dirty="0">
                <a:solidFill>
                  <a:srgbClr val="09526C"/>
                </a:solidFill>
                <a:latin typeface="Times New Roman"/>
                <a:cs typeface="Times New Roman"/>
              </a:rPr>
              <a:t>Превышение </a:t>
            </a:r>
            <a:r>
              <a:rPr sz="1200" b="1" spc="-20" dirty="0">
                <a:solidFill>
                  <a:srgbClr val="09526C"/>
                </a:solidFill>
                <a:latin typeface="Times New Roman"/>
                <a:cs typeface="Times New Roman"/>
              </a:rPr>
              <a:t>расходов</a:t>
            </a:r>
            <a:r>
              <a:rPr sz="1200" b="1" dirty="0">
                <a:solidFill>
                  <a:srgbClr val="09526C"/>
                </a:solidFill>
                <a:latin typeface="Times New Roman"/>
                <a:cs typeface="Times New Roman"/>
              </a:rPr>
              <a:t> </a:t>
            </a:r>
            <a:r>
              <a:rPr sz="1200" b="1" spc="-20" dirty="0">
                <a:solidFill>
                  <a:srgbClr val="09526C"/>
                </a:solidFill>
                <a:latin typeface="Times New Roman"/>
                <a:cs typeface="Times New Roman"/>
              </a:rPr>
              <a:t>бюджета </a:t>
            </a:r>
            <a:r>
              <a:rPr sz="1200" b="1" dirty="0">
                <a:solidFill>
                  <a:srgbClr val="09526C"/>
                </a:solidFill>
                <a:latin typeface="Times New Roman"/>
                <a:cs typeface="Times New Roman"/>
              </a:rPr>
              <a:t>над</a:t>
            </a:r>
            <a:r>
              <a:rPr sz="1200" b="1" spc="-40" dirty="0">
                <a:solidFill>
                  <a:srgbClr val="09526C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9526C"/>
                </a:solidFill>
                <a:latin typeface="Times New Roman"/>
                <a:cs typeface="Times New Roman"/>
              </a:rPr>
              <a:t>его</a:t>
            </a:r>
            <a:r>
              <a:rPr sz="1200" b="1" spc="-15" dirty="0">
                <a:solidFill>
                  <a:srgbClr val="09526C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09526C"/>
                </a:solidFill>
                <a:latin typeface="Times New Roman"/>
                <a:cs typeface="Times New Roman"/>
              </a:rPr>
              <a:t>доходами</a:t>
            </a:r>
            <a:endParaRPr sz="1200" dirty="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884357" y="2479484"/>
            <a:ext cx="1591310" cy="1240155"/>
            <a:chOff x="3884358" y="2479484"/>
            <a:chExt cx="1591310" cy="1240155"/>
          </a:xfrm>
        </p:grpSpPr>
        <p:sp>
          <p:nvSpPr>
            <p:cNvPr id="20" name="object 20"/>
            <p:cNvSpPr/>
            <p:nvPr/>
          </p:nvSpPr>
          <p:spPr>
            <a:xfrm>
              <a:off x="3892296" y="2487422"/>
              <a:ext cx="1575435" cy="1224280"/>
            </a:xfrm>
            <a:custGeom>
              <a:avLst/>
              <a:gdLst/>
              <a:ahLst/>
              <a:cxnLst/>
              <a:rect l="l" t="t" r="r" b="b"/>
              <a:pathLst>
                <a:path w="1575435" h="1224279">
                  <a:moveTo>
                    <a:pt x="1371218" y="0"/>
                  </a:moveTo>
                  <a:lnTo>
                    <a:pt x="204088" y="0"/>
                  </a:lnTo>
                  <a:lnTo>
                    <a:pt x="157274" y="5386"/>
                  </a:lnTo>
                  <a:lnTo>
                    <a:pt x="114309" y="20730"/>
                  </a:lnTo>
                  <a:lnTo>
                    <a:pt x="76416" y="44806"/>
                  </a:lnTo>
                  <a:lnTo>
                    <a:pt x="44816" y="76392"/>
                  </a:lnTo>
                  <a:lnTo>
                    <a:pt x="20733" y="114262"/>
                  </a:lnTo>
                  <a:lnTo>
                    <a:pt x="5386" y="157194"/>
                  </a:lnTo>
                  <a:lnTo>
                    <a:pt x="0" y="203961"/>
                  </a:lnTo>
                  <a:lnTo>
                    <a:pt x="0" y="1020063"/>
                  </a:lnTo>
                  <a:lnTo>
                    <a:pt x="5386" y="1066838"/>
                  </a:lnTo>
                  <a:lnTo>
                    <a:pt x="20733" y="1109788"/>
                  </a:lnTo>
                  <a:lnTo>
                    <a:pt x="44816" y="1147683"/>
                  </a:lnTo>
                  <a:lnTo>
                    <a:pt x="76416" y="1179296"/>
                  </a:lnTo>
                  <a:lnTo>
                    <a:pt x="114309" y="1203397"/>
                  </a:lnTo>
                  <a:lnTo>
                    <a:pt x="157274" y="1218759"/>
                  </a:lnTo>
                  <a:lnTo>
                    <a:pt x="204088" y="1224152"/>
                  </a:lnTo>
                  <a:lnTo>
                    <a:pt x="1371218" y="1224152"/>
                  </a:lnTo>
                  <a:lnTo>
                    <a:pt x="1417986" y="1218759"/>
                  </a:lnTo>
                  <a:lnTo>
                    <a:pt x="1460918" y="1203397"/>
                  </a:lnTo>
                  <a:lnTo>
                    <a:pt x="1498788" y="1179296"/>
                  </a:lnTo>
                  <a:lnTo>
                    <a:pt x="1530374" y="1147683"/>
                  </a:lnTo>
                  <a:lnTo>
                    <a:pt x="1554450" y="1109788"/>
                  </a:lnTo>
                  <a:lnTo>
                    <a:pt x="1569794" y="1066838"/>
                  </a:lnTo>
                  <a:lnTo>
                    <a:pt x="1575180" y="1020063"/>
                  </a:lnTo>
                  <a:lnTo>
                    <a:pt x="1575180" y="203961"/>
                  </a:lnTo>
                  <a:lnTo>
                    <a:pt x="1569794" y="157194"/>
                  </a:lnTo>
                  <a:lnTo>
                    <a:pt x="1554450" y="114262"/>
                  </a:lnTo>
                  <a:lnTo>
                    <a:pt x="1530374" y="76392"/>
                  </a:lnTo>
                  <a:lnTo>
                    <a:pt x="1498788" y="44806"/>
                  </a:lnTo>
                  <a:lnTo>
                    <a:pt x="1460918" y="20730"/>
                  </a:lnTo>
                  <a:lnTo>
                    <a:pt x="1417986" y="5386"/>
                  </a:lnTo>
                  <a:lnTo>
                    <a:pt x="1371218" y="0"/>
                  </a:lnTo>
                  <a:close/>
                </a:path>
              </a:pathLst>
            </a:custGeom>
            <a:solidFill>
              <a:srgbClr val="053B63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892296" y="2487422"/>
              <a:ext cx="1575435" cy="1224280"/>
            </a:xfrm>
            <a:custGeom>
              <a:avLst/>
              <a:gdLst/>
              <a:ahLst/>
              <a:cxnLst/>
              <a:rect l="l" t="t" r="r" b="b"/>
              <a:pathLst>
                <a:path w="1575435" h="1224279">
                  <a:moveTo>
                    <a:pt x="0" y="203961"/>
                  </a:moveTo>
                  <a:lnTo>
                    <a:pt x="5386" y="157194"/>
                  </a:lnTo>
                  <a:lnTo>
                    <a:pt x="20733" y="114262"/>
                  </a:lnTo>
                  <a:lnTo>
                    <a:pt x="44816" y="76392"/>
                  </a:lnTo>
                  <a:lnTo>
                    <a:pt x="76416" y="44806"/>
                  </a:lnTo>
                  <a:lnTo>
                    <a:pt x="114309" y="20730"/>
                  </a:lnTo>
                  <a:lnTo>
                    <a:pt x="157274" y="5386"/>
                  </a:lnTo>
                  <a:lnTo>
                    <a:pt x="204088" y="0"/>
                  </a:lnTo>
                  <a:lnTo>
                    <a:pt x="1371218" y="0"/>
                  </a:lnTo>
                  <a:lnTo>
                    <a:pt x="1417986" y="5386"/>
                  </a:lnTo>
                  <a:lnTo>
                    <a:pt x="1460918" y="20730"/>
                  </a:lnTo>
                  <a:lnTo>
                    <a:pt x="1498788" y="44806"/>
                  </a:lnTo>
                  <a:lnTo>
                    <a:pt x="1530374" y="76392"/>
                  </a:lnTo>
                  <a:lnTo>
                    <a:pt x="1554450" y="114262"/>
                  </a:lnTo>
                  <a:lnTo>
                    <a:pt x="1569794" y="157194"/>
                  </a:lnTo>
                  <a:lnTo>
                    <a:pt x="1575180" y="203961"/>
                  </a:lnTo>
                  <a:lnTo>
                    <a:pt x="1575180" y="1020063"/>
                  </a:lnTo>
                  <a:lnTo>
                    <a:pt x="1569794" y="1066838"/>
                  </a:lnTo>
                  <a:lnTo>
                    <a:pt x="1554450" y="1109788"/>
                  </a:lnTo>
                  <a:lnTo>
                    <a:pt x="1530374" y="1147683"/>
                  </a:lnTo>
                  <a:lnTo>
                    <a:pt x="1498788" y="1179296"/>
                  </a:lnTo>
                  <a:lnTo>
                    <a:pt x="1460918" y="1203397"/>
                  </a:lnTo>
                  <a:lnTo>
                    <a:pt x="1417986" y="1218759"/>
                  </a:lnTo>
                  <a:lnTo>
                    <a:pt x="1371218" y="1224152"/>
                  </a:lnTo>
                  <a:lnTo>
                    <a:pt x="204088" y="1224152"/>
                  </a:lnTo>
                  <a:lnTo>
                    <a:pt x="157274" y="1218759"/>
                  </a:lnTo>
                  <a:lnTo>
                    <a:pt x="114309" y="1203397"/>
                  </a:lnTo>
                  <a:lnTo>
                    <a:pt x="76416" y="1179296"/>
                  </a:lnTo>
                  <a:lnTo>
                    <a:pt x="44816" y="1147683"/>
                  </a:lnTo>
                  <a:lnTo>
                    <a:pt x="20733" y="1109788"/>
                  </a:lnTo>
                  <a:lnTo>
                    <a:pt x="5386" y="1066838"/>
                  </a:lnTo>
                  <a:lnTo>
                    <a:pt x="0" y="1020063"/>
                  </a:lnTo>
                  <a:lnTo>
                    <a:pt x="0" y="203961"/>
                  </a:lnTo>
                  <a:close/>
                </a:path>
              </a:pathLst>
            </a:custGeom>
            <a:ln w="15875">
              <a:solidFill>
                <a:srgbClr val="0329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047236" y="2608911"/>
            <a:ext cx="1266825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0070C0"/>
                </a:solidFill>
                <a:latin typeface="Times New Roman"/>
                <a:cs typeface="Times New Roman"/>
              </a:rPr>
              <a:t>ПРОФИЦИТ</a:t>
            </a:r>
            <a:endParaRPr sz="1400" dirty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400" b="1" spc="-10" dirty="0">
                <a:solidFill>
                  <a:srgbClr val="0070C0"/>
                </a:solidFill>
                <a:latin typeface="Times New Roman"/>
                <a:cs typeface="Times New Roman"/>
              </a:rPr>
              <a:t>БЮДЖЕТА</a:t>
            </a:r>
            <a:endParaRPr sz="1400" dirty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12065" marR="5080" indent="-635" algn="ctr">
              <a:lnSpc>
                <a:spcPct val="100000"/>
              </a:lnSpc>
              <a:spcBef>
                <a:spcPts val="10"/>
              </a:spcBef>
            </a:pPr>
            <a:r>
              <a:rPr sz="1200" b="1" spc="-10" dirty="0">
                <a:solidFill>
                  <a:srgbClr val="09526C"/>
                </a:solidFill>
                <a:latin typeface="Times New Roman"/>
                <a:cs typeface="Times New Roman"/>
              </a:rPr>
              <a:t>Превышение </a:t>
            </a:r>
            <a:r>
              <a:rPr sz="1200" b="1" spc="-20" dirty="0">
                <a:solidFill>
                  <a:srgbClr val="09526C"/>
                </a:solidFill>
                <a:latin typeface="Times New Roman"/>
                <a:cs typeface="Times New Roman"/>
              </a:rPr>
              <a:t>доходов </a:t>
            </a:r>
            <a:r>
              <a:rPr sz="1200" b="1" spc="-10" dirty="0">
                <a:solidFill>
                  <a:srgbClr val="09526C"/>
                </a:solidFill>
                <a:latin typeface="Times New Roman"/>
                <a:cs typeface="Times New Roman"/>
              </a:rPr>
              <a:t>бюджета </a:t>
            </a:r>
            <a:r>
              <a:rPr sz="1200" b="1" dirty="0">
                <a:solidFill>
                  <a:srgbClr val="09526C"/>
                </a:solidFill>
                <a:latin typeface="Times New Roman"/>
                <a:cs typeface="Times New Roman"/>
              </a:rPr>
              <a:t>над</a:t>
            </a:r>
            <a:r>
              <a:rPr sz="1200" b="1" spc="-40" dirty="0">
                <a:solidFill>
                  <a:srgbClr val="09526C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9526C"/>
                </a:solidFill>
                <a:latin typeface="Times New Roman"/>
                <a:cs typeface="Times New Roman"/>
              </a:rPr>
              <a:t>его</a:t>
            </a:r>
            <a:r>
              <a:rPr sz="1200" b="1" spc="-20" dirty="0">
                <a:solidFill>
                  <a:srgbClr val="09526C"/>
                </a:solidFill>
                <a:latin typeface="Times New Roman"/>
                <a:cs typeface="Times New Roman"/>
              </a:rPr>
              <a:t> расходами</a:t>
            </a:r>
            <a:endParaRPr sz="1200" dirty="0">
              <a:latin typeface="Times New Roman"/>
              <a:cs typeface="Times New Roman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11150" y="3996310"/>
            <a:ext cx="4253230" cy="966469"/>
            <a:chOff x="111150" y="3996309"/>
            <a:chExt cx="4253230" cy="966469"/>
          </a:xfrm>
        </p:grpSpPr>
        <p:sp>
          <p:nvSpPr>
            <p:cNvPr id="24" name="object 24"/>
            <p:cNvSpPr/>
            <p:nvPr/>
          </p:nvSpPr>
          <p:spPr>
            <a:xfrm>
              <a:off x="119087" y="4004246"/>
              <a:ext cx="4237355" cy="950594"/>
            </a:xfrm>
            <a:custGeom>
              <a:avLst/>
              <a:gdLst/>
              <a:ahLst/>
              <a:cxnLst/>
              <a:rect l="l" t="t" r="r" b="b"/>
              <a:pathLst>
                <a:path w="4237355" h="950595">
                  <a:moveTo>
                    <a:pt x="4078643" y="0"/>
                  </a:moveTo>
                  <a:lnTo>
                    <a:pt x="158369" y="0"/>
                  </a:lnTo>
                  <a:lnTo>
                    <a:pt x="108312" y="8073"/>
                  </a:lnTo>
                  <a:lnTo>
                    <a:pt x="64838" y="30555"/>
                  </a:lnTo>
                  <a:lnTo>
                    <a:pt x="30555" y="64838"/>
                  </a:lnTo>
                  <a:lnTo>
                    <a:pt x="8073" y="108312"/>
                  </a:lnTo>
                  <a:lnTo>
                    <a:pt x="0" y="158368"/>
                  </a:lnTo>
                  <a:lnTo>
                    <a:pt x="0" y="791832"/>
                  </a:lnTo>
                  <a:lnTo>
                    <a:pt x="8073" y="841889"/>
                  </a:lnTo>
                  <a:lnTo>
                    <a:pt x="30555" y="885363"/>
                  </a:lnTo>
                  <a:lnTo>
                    <a:pt x="64838" y="919645"/>
                  </a:lnTo>
                  <a:lnTo>
                    <a:pt x="108312" y="942127"/>
                  </a:lnTo>
                  <a:lnTo>
                    <a:pt x="158369" y="950201"/>
                  </a:lnTo>
                  <a:lnTo>
                    <a:pt x="4078643" y="950201"/>
                  </a:lnTo>
                  <a:lnTo>
                    <a:pt x="4128714" y="942127"/>
                  </a:lnTo>
                  <a:lnTo>
                    <a:pt x="4172190" y="919645"/>
                  </a:lnTo>
                  <a:lnTo>
                    <a:pt x="4206467" y="885363"/>
                  </a:lnTo>
                  <a:lnTo>
                    <a:pt x="4228942" y="841889"/>
                  </a:lnTo>
                  <a:lnTo>
                    <a:pt x="4237012" y="791832"/>
                  </a:lnTo>
                  <a:lnTo>
                    <a:pt x="4237012" y="158368"/>
                  </a:lnTo>
                  <a:lnTo>
                    <a:pt x="4228942" y="108312"/>
                  </a:lnTo>
                  <a:lnTo>
                    <a:pt x="4206467" y="64838"/>
                  </a:lnTo>
                  <a:lnTo>
                    <a:pt x="4172190" y="30555"/>
                  </a:lnTo>
                  <a:lnTo>
                    <a:pt x="4128714" y="8073"/>
                  </a:lnTo>
                  <a:lnTo>
                    <a:pt x="4078643" y="0"/>
                  </a:lnTo>
                  <a:close/>
                </a:path>
              </a:pathLst>
            </a:custGeom>
            <a:solidFill>
              <a:srgbClr val="053B63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9087" y="4004246"/>
              <a:ext cx="4237355" cy="950594"/>
            </a:xfrm>
            <a:custGeom>
              <a:avLst/>
              <a:gdLst/>
              <a:ahLst/>
              <a:cxnLst/>
              <a:rect l="l" t="t" r="r" b="b"/>
              <a:pathLst>
                <a:path w="4237355" h="950595">
                  <a:moveTo>
                    <a:pt x="0" y="158368"/>
                  </a:moveTo>
                  <a:lnTo>
                    <a:pt x="8073" y="108312"/>
                  </a:lnTo>
                  <a:lnTo>
                    <a:pt x="30555" y="64838"/>
                  </a:lnTo>
                  <a:lnTo>
                    <a:pt x="64838" y="30555"/>
                  </a:lnTo>
                  <a:lnTo>
                    <a:pt x="108312" y="8073"/>
                  </a:lnTo>
                  <a:lnTo>
                    <a:pt x="158369" y="0"/>
                  </a:lnTo>
                  <a:lnTo>
                    <a:pt x="4078643" y="0"/>
                  </a:lnTo>
                  <a:lnTo>
                    <a:pt x="4128714" y="8073"/>
                  </a:lnTo>
                  <a:lnTo>
                    <a:pt x="4172190" y="30555"/>
                  </a:lnTo>
                  <a:lnTo>
                    <a:pt x="4206467" y="64838"/>
                  </a:lnTo>
                  <a:lnTo>
                    <a:pt x="4228942" y="108312"/>
                  </a:lnTo>
                  <a:lnTo>
                    <a:pt x="4237012" y="158368"/>
                  </a:lnTo>
                  <a:lnTo>
                    <a:pt x="4237012" y="791832"/>
                  </a:lnTo>
                  <a:lnTo>
                    <a:pt x="4228942" y="841889"/>
                  </a:lnTo>
                  <a:lnTo>
                    <a:pt x="4206467" y="885363"/>
                  </a:lnTo>
                  <a:lnTo>
                    <a:pt x="4172190" y="919645"/>
                  </a:lnTo>
                  <a:lnTo>
                    <a:pt x="4128714" y="942127"/>
                  </a:lnTo>
                  <a:lnTo>
                    <a:pt x="4078643" y="950201"/>
                  </a:lnTo>
                  <a:lnTo>
                    <a:pt x="158369" y="950201"/>
                  </a:lnTo>
                  <a:lnTo>
                    <a:pt x="108312" y="942127"/>
                  </a:lnTo>
                  <a:lnTo>
                    <a:pt x="64838" y="919645"/>
                  </a:lnTo>
                  <a:lnTo>
                    <a:pt x="30555" y="885363"/>
                  </a:lnTo>
                  <a:lnTo>
                    <a:pt x="8073" y="841889"/>
                  </a:lnTo>
                  <a:lnTo>
                    <a:pt x="0" y="791832"/>
                  </a:lnTo>
                  <a:lnTo>
                    <a:pt x="0" y="158368"/>
                  </a:lnTo>
                  <a:close/>
                </a:path>
              </a:pathLst>
            </a:custGeom>
            <a:ln w="15875">
              <a:solidFill>
                <a:srgbClr val="0329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93905" y="4096004"/>
            <a:ext cx="3695700" cy="789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0070C0"/>
                </a:solidFill>
                <a:latin typeface="Times New Roman"/>
                <a:cs typeface="Times New Roman"/>
              </a:rPr>
              <a:t>БЮДЖЕТНЫЙ</a:t>
            </a:r>
            <a:r>
              <a:rPr sz="1400" b="1" spc="-5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70C0"/>
                </a:solidFill>
                <a:latin typeface="Times New Roman"/>
                <a:cs typeface="Times New Roman"/>
              </a:rPr>
              <a:t>ПРОЦЕСС</a:t>
            </a:r>
            <a:endParaRPr sz="1400" dirty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12700" marR="5080" indent="-2540" algn="ctr">
              <a:lnSpc>
                <a:spcPct val="100000"/>
              </a:lnSpc>
              <a:spcBef>
                <a:spcPts val="10"/>
              </a:spcBef>
            </a:pPr>
            <a:r>
              <a:rPr sz="1200" b="1" spc="-10" dirty="0">
                <a:solidFill>
                  <a:srgbClr val="09526C"/>
                </a:solidFill>
                <a:latin typeface="Times New Roman"/>
                <a:cs typeface="Times New Roman"/>
              </a:rPr>
              <a:t>Ежегодное</a:t>
            </a:r>
            <a:r>
              <a:rPr sz="1200" b="1" spc="30" dirty="0">
                <a:solidFill>
                  <a:srgbClr val="09526C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09526C"/>
                </a:solidFill>
                <a:latin typeface="Times New Roman"/>
                <a:cs typeface="Times New Roman"/>
              </a:rPr>
              <a:t>формирование</a:t>
            </a:r>
            <a:r>
              <a:rPr sz="1200" b="1" spc="-25" dirty="0">
                <a:solidFill>
                  <a:srgbClr val="09526C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09526C"/>
                </a:solidFill>
                <a:latin typeface="Times New Roman"/>
                <a:cs typeface="Times New Roman"/>
              </a:rPr>
              <a:t>проектов</a:t>
            </a:r>
            <a:r>
              <a:rPr sz="1200" b="1" spc="-15" dirty="0">
                <a:solidFill>
                  <a:srgbClr val="09526C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09526C"/>
                </a:solidFill>
                <a:latin typeface="Times New Roman"/>
                <a:cs typeface="Times New Roman"/>
              </a:rPr>
              <a:t>бюджетов, </a:t>
            </a:r>
            <a:r>
              <a:rPr sz="1200" b="1" dirty="0">
                <a:solidFill>
                  <a:srgbClr val="09526C"/>
                </a:solidFill>
                <a:latin typeface="Times New Roman"/>
                <a:cs typeface="Times New Roman"/>
              </a:rPr>
              <a:t>утверждение</a:t>
            </a:r>
            <a:r>
              <a:rPr sz="1200" b="1" spc="-15" dirty="0">
                <a:solidFill>
                  <a:srgbClr val="09526C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9526C"/>
                </a:solidFill>
                <a:latin typeface="Times New Roman"/>
                <a:cs typeface="Times New Roman"/>
              </a:rPr>
              <a:t>и</a:t>
            </a:r>
            <a:r>
              <a:rPr sz="1200" b="1" spc="-15" dirty="0">
                <a:solidFill>
                  <a:srgbClr val="09526C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9526C"/>
                </a:solidFill>
                <a:latin typeface="Times New Roman"/>
                <a:cs typeface="Times New Roman"/>
              </a:rPr>
              <a:t>исполнение</a:t>
            </a:r>
            <a:r>
              <a:rPr sz="1200" b="1" spc="-50" dirty="0">
                <a:solidFill>
                  <a:srgbClr val="09526C"/>
                </a:solidFill>
                <a:latin typeface="Times New Roman"/>
                <a:cs typeface="Times New Roman"/>
              </a:rPr>
              <a:t> </a:t>
            </a:r>
            <a:r>
              <a:rPr sz="1200" b="1" spc="-20" dirty="0">
                <a:solidFill>
                  <a:srgbClr val="09526C"/>
                </a:solidFill>
                <a:latin typeface="Times New Roman"/>
                <a:cs typeface="Times New Roman"/>
              </a:rPr>
              <a:t>бюджетов,</a:t>
            </a:r>
            <a:r>
              <a:rPr sz="1200" b="1" spc="-10" dirty="0">
                <a:solidFill>
                  <a:srgbClr val="09526C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9526C"/>
                </a:solidFill>
                <a:latin typeface="Times New Roman"/>
                <a:cs typeface="Times New Roman"/>
              </a:rPr>
              <a:t>контроль</a:t>
            </a:r>
            <a:r>
              <a:rPr sz="1200" b="1" spc="-50" dirty="0">
                <a:solidFill>
                  <a:srgbClr val="09526C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9526C"/>
                </a:solidFill>
                <a:latin typeface="Times New Roman"/>
                <a:cs typeface="Times New Roman"/>
              </a:rPr>
              <a:t>за</a:t>
            </a:r>
            <a:r>
              <a:rPr sz="1200" b="1" spc="-10" dirty="0">
                <a:solidFill>
                  <a:srgbClr val="09526C"/>
                </a:solidFill>
                <a:latin typeface="Times New Roman"/>
                <a:cs typeface="Times New Roman"/>
              </a:rPr>
              <a:t> </a:t>
            </a:r>
            <a:r>
              <a:rPr sz="1200" b="1" spc="-25" dirty="0">
                <a:solidFill>
                  <a:srgbClr val="09526C"/>
                </a:solidFill>
                <a:latin typeface="Times New Roman"/>
                <a:cs typeface="Times New Roman"/>
              </a:rPr>
              <a:t>их </a:t>
            </a:r>
            <a:r>
              <a:rPr sz="1200" b="1" spc="-10" dirty="0">
                <a:solidFill>
                  <a:srgbClr val="09526C"/>
                </a:solidFill>
                <a:latin typeface="Times New Roman"/>
                <a:cs typeface="Times New Roman"/>
              </a:rPr>
              <a:t>исполнением</a:t>
            </a:r>
            <a:endParaRPr sz="1200" dirty="0">
              <a:latin typeface="Times New Roman"/>
              <a:cs typeface="Times New Roman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644198" y="1015683"/>
            <a:ext cx="3400425" cy="2788285"/>
            <a:chOff x="5644197" y="1015682"/>
            <a:chExt cx="3400425" cy="2788285"/>
          </a:xfrm>
        </p:grpSpPr>
        <p:sp>
          <p:nvSpPr>
            <p:cNvPr id="28" name="object 28"/>
            <p:cNvSpPr/>
            <p:nvPr/>
          </p:nvSpPr>
          <p:spPr>
            <a:xfrm>
              <a:off x="5652134" y="1023619"/>
              <a:ext cx="3384550" cy="2772410"/>
            </a:xfrm>
            <a:custGeom>
              <a:avLst/>
              <a:gdLst/>
              <a:ahLst/>
              <a:cxnLst/>
              <a:rect l="l" t="t" r="r" b="b"/>
              <a:pathLst>
                <a:path w="3384550" h="2772410">
                  <a:moveTo>
                    <a:pt x="2922269" y="0"/>
                  </a:moveTo>
                  <a:lnTo>
                    <a:pt x="462025" y="0"/>
                  </a:lnTo>
                  <a:lnTo>
                    <a:pt x="414790" y="2385"/>
                  </a:lnTo>
                  <a:lnTo>
                    <a:pt x="368919" y="9387"/>
                  </a:lnTo>
                  <a:lnTo>
                    <a:pt x="324643" y="20774"/>
                  </a:lnTo>
                  <a:lnTo>
                    <a:pt x="282195" y="36312"/>
                  </a:lnTo>
                  <a:lnTo>
                    <a:pt x="241808" y="55769"/>
                  </a:lnTo>
                  <a:lnTo>
                    <a:pt x="203714" y="78913"/>
                  </a:lnTo>
                  <a:lnTo>
                    <a:pt x="168145" y="105512"/>
                  </a:lnTo>
                  <a:lnTo>
                    <a:pt x="135334" y="135334"/>
                  </a:lnTo>
                  <a:lnTo>
                    <a:pt x="105512" y="168145"/>
                  </a:lnTo>
                  <a:lnTo>
                    <a:pt x="78913" y="203714"/>
                  </a:lnTo>
                  <a:lnTo>
                    <a:pt x="55769" y="241808"/>
                  </a:lnTo>
                  <a:lnTo>
                    <a:pt x="36312" y="282195"/>
                  </a:lnTo>
                  <a:lnTo>
                    <a:pt x="20774" y="324643"/>
                  </a:lnTo>
                  <a:lnTo>
                    <a:pt x="9387" y="368919"/>
                  </a:lnTo>
                  <a:lnTo>
                    <a:pt x="2385" y="414790"/>
                  </a:lnTo>
                  <a:lnTo>
                    <a:pt x="0" y="462025"/>
                  </a:lnTo>
                  <a:lnTo>
                    <a:pt x="0" y="2310256"/>
                  </a:lnTo>
                  <a:lnTo>
                    <a:pt x="2385" y="2357492"/>
                  </a:lnTo>
                  <a:lnTo>
                    <a:pt x="9387" y="2403363"/>
                  </a:lnTo>
                  <a:lnTo>
                    <a:pt x="20774" y="2447639"/>
                  </a:lnTo>
                  <a:lnTo>
                    <a:pt x="36312" y="2490087"/>
                  </a:lnTo>
                  <a:lnTo>
                    <a:pt x="55769" y="2530474"/>
                  </a:lnTo>
                  <a:lnTo>
                    <a:pt x="78913" y="2568568"/>
                  </a:lnTo>
                  <a:lnTo>
                    <a:pt x="105512" y="2604137"/>
                  </a:lnTo>
                  <a:lnTo>
                    <a:pt x="135334" y="2636948"/>
                  </a:lnTo>
                  <a:lnTo>
                    <a:pt x="168145" y="2666770"/>
                  </a:lnTo>
                  <a:lnTo>
                    <a:pt x="203714" y="2693369"/>
                  </a:lnTo>
                  <a:lnTo>
                    <a:pt x="241808" y="2716513"/>
                  </a:lnTo>
                  <a:lnTo>
                    <a:pt x="282195" y="2735970"/>
                  </a:lnTo>
                  <a:lnTo>
                    <a:pt x="324643" y="2751508"/>
                  </a:lnTo>
                  <a:lnTo>
                    <a:pt x="368919" y="2762895"/>
                  </a:lnTo>
                  <a:lnTo>
                    <a:pt x="414790" y="2769897"/>
                  </a:lnTo>
                  <a:lnTo>
                    <a:pt x="462025" y="2772282"/>
                  </a:lnTo>
                  <a:lnTo>
                    <a:pt x="2922269" y="2772282"/>
                  </a:lnTo>
                  <a:lnTo>
                    <a:pt x="2969527" y="2769897"/>
                  </a:lnTo>
                  <a:lnTo>
                    <a:pt x="3015418" y="2762895"/>
                  </a:lnTo>
                  <a:lnTo>
                    <a:pt x="3059711" y="2751508"/>
                  </a:lnTo>
                  <a:lnTo>
                    <a:pt x="3102173" y="2735970"/>
                  </a:lnTo>
                  <a:lnTo>
                    <a:pt x="3142572" y="2716513"/>
                  </a:lnTo>
                  <a:lnTo>
                    <a:pt x="3180677" y="2693369"/>
                  </a:lnTo>
                  <a:lnTo>
                    <a:pt x="3216254" y="2666770"/>
                  </a:lnTo>
                  <a:lnTo>
                    <a:pt x="3249072" y="2636948"/>
                  </a:lnTo>
                  <a:lnTo>
                    <a:pt x="3278899" y="2604137"/>
                  </a:lnTo>
                  <a:lnTo>
                    <a:pt x="3305502" y="2568568"/>
                  </a:lnTo>
                  <a:lnTo>
                    <a:pt x="3328649" y="2530474"/>
                  </a:lnTo>
                  <a:lnTo>
                    <a:pt x="3348108" y="2490087"/>
                  </a:lnTo>
                  <a:lnTo>
                    <a:pt x="3363648" y="2447639"/>
                  </a:lnTo>
                  <a:lnTo>
                    <a:pt x="3375034" y="2403363"/>
                  </a:lnTo>
                  <a:lnTo>
                    <a:pt x="3382037" y="2357492"/>
                  </a:lnTo>
                  <a:lnTo>
                    <a:pt x="3384422" y="2310256"/>
                  </a:lnTo>
                  <a:lnTo>
                    <a:pt x="3384422" y="462025"/>
                  </a:lnTo>
                  <a:lnTo>
                    <a:pt x="3382037" y="414790"/>
                  </a:lnTo>
                  <a:lnTo>
                    <a:pt x="3375034" y="368919"/>
                  </a:lnTo>
                  <a:lnTo>
                    <a:pt x="3363648" y="324643"/>
                  </a:lnTo>
                  <a:lnTo>
                    <a:pt x="3348108" y="282195"/>
                  </a:lnTo>
                  <a:lnTo>
                    <a:pt x="3328649" y="241808"/>
                  </a:lnTo>
                  <a:lnTo>
                    <a:pt x="3305502" y="203714"/>
                  </a:lnTo>
                  <a:lnTo>
                    <a:pt x="3278899" y="168145"/>
                  </a:lnTo>
                  <a:lnTo>
                    <a:pt x="3249072" y="135334"/>
                  </a:lnTo>
                  <a:lnTo>
                    <a:pt x="3216254" y="105512"/>
                  </a:lnTo>
                  <a:lnTo>
                    <a:pt x="3180677" y="78913"/>
                  </a:lnTo>
                  <a:lnTo>
                    <a:pt x="3142572" y="55769"/>
                  </a:lnTo>
                  <a:lnTo>
                    <a:pt x="3102173" y="36312"/>
                  </a:lnTo>
                  <a:lnTo>
                    <a:pt x="3059711" y="20774"/>
                  </a:lnTo>
                  <a:lnTo>
                    <a:pt x="3015418" y="9387"/>
                  </a:lnTo>
                  <a:lnTo>
                    <a:pt x="2969527" y="2385"/>
                  </a:lnTo>
                  <a:lnTo>
                    <a:pt x="2922269" y="0"/>
                  </a:lnTo>
                  <a:close/>
                </a:path>
              </a:pathLst>
            </a:custGeom>
            <a:solidFill>
              <a:srgbClr val="053B63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652134" y="1023619"/>
              <a:ext cx="3384550" cy="2772410"/>
            </a:xfrm>
            <a:custGeom>
              <a:avLst/>
              <a:gdLst/>
              <a:ahLst/>
              <a:cxnLst/>
              <a:rect l="l" t="t" r="r" b="b"/>
              <a:pathLst>
                <a:path w="3384550" h="2772410">
                  <a:moveTo>
                    <a:pt x="0" y="462025"/>
                  </a:moveTo>
                  <a:lnTo>
                    <a:pt x="2385" y="414790"/>
                  </a:lnTo>
                  <a:lnTo>
                    <a:pt x="9387" y="368919"/>
                  </a:lnTo>
                  <a:lnTo>
                    <a:pt x="20774" y="324643"/>
                  </a:lnTo>
                  <a:lnTo>
                    <a:pt x="36312" y="282195"/>
                  </a:lnTo>
                  <a:lnTo>
                    <a:pt x="55769" y="241808"/>
                  </a:lnTo>
                  <a:lnTo>
                    <a:pt x="78913" y="203714"/>
                  </a:lnTo>
                  <a:lnTo>
                    <a:pt x="105512" y="168145"/>
                  </a:lnTo>
                  <a:lnTo>
                    <a:pt x="135334" y="135334"/>
                  </a:lnTo>
                  <a:lnTo>
                    <a:pt x="168145" y="105512"/>
                  </a:lnTo>
                  <a:lnTo>
                    <a:pt x="203714" y="78913"/>
                  </a:lnTo>
                  <a:lnTo>
                    <a:pt x="241808" y="55769"/>
                  </a:lnTo>
                  <a:lnTo>
                    <a:pt x="282195" y="36312"/>
                  </a:lnTo>
                  <a:lnTo>
                    <a:pt x="324643" y="20774"/>
                  </a:lnTo>
                  <a:lnTo>
                    <a:pt x="368919" y="9387"/>
                  </a:lnTo>
                  <a:lnTo>
                    <a:pt x="414790" y="2385"/>
                  </a:lnTo>
                  <a:lnTo>
                    <a:pt x="462025" y="0"/>
                  </a:lnTo>
                  <a:lnTo>
                    <a:pt x="2922269" y="0"/>
                  </a:lnTo>
                  <a:lnTo>
                    <a:pt x="2969527" y="2385"/>
                  </a:lnTo>
                  <a:lnTo>
                    <a:pt x="3015418" y="9387"/>
                  </a:lnTo>
                  <a:lnTo>
                    <a:pt x="3059711" y="20774"/>
                  </a:lnTo>
                  <a:lnTo>
                    <a:pt x="3102173" y="36312"/>
                  </a:lnTo>
                  <a:lnTo>
                    <a:pt x="3142572" y="55769"/>
                  </a:lnTo>
                  <a:lnTo>
                    <a:pt x="3180677" y="78913"/>
                  </a:lnTo>
                  <a:lnTo>
                    <a:pt x="3216254" y="105512"/>
                  </a:lnTo>
                  <a:lnTo>
                    <a:pt x="3249072" y="135334"/>
                  </a:lnTo>
                  <a:lnTo>
                    <a:pt x="3278899" y="168145"/>
                  </a:lnTo>
                  <a:lnTo>
                    <a:pt x="3305502" y="203714"/>
                  </a:lnTo>
                  <a:lnTo>
                    <a:pt x="3328649" y="241808"/>
                  </a:lnTo>
                  <a:lnTo>
                    <a:pt x="3348108" y="282195"/>
                  </a:lnTo>
                  <a:lnTo>
                    <a:pt x="3363648" y="324643"/>
                  </a:lnTo>
                  <a:lnTo>
                    <a:pt x="3375034" y="368919"/>
                  </a:lnTo>
                  <a:lnTo>
                    <a:pt x="3382037" y="414790"/>
                  </a:lnTo>
                  <a:lnTo>
                    <a:pt x="3384422" y="462025"/>
                  </a:lnTo>
                  <a:lnTo>
                    <a:pt x="3384422" y="2310256"/>
                  </a:lnTo>
                  <a:lnTo>
                    <a:pt x="3382037" y="2357492"/>
                  </a:lnTo>
                  <a:lnTo>
                    <a:pt x="3375034" y="2403363"/>
                  </a:lnTo>
                  <a:lnTo>
                    <a:pt x="3363648" y="2447639"/>
                  </a:lnTo>
                  <a:lnTo>
                    <a:pt x="3348108" y="2490087"/>
                  </a:lnTo>
                  <a:lnTo>
                    <a:pt x="3328649" y="2530474"/>
                  </a:lnTo>
                  <a:lnTo>
                    <a:pt x="3305502" y="2568568"/>
                  </a:lnTo>
                  <a:lnTo>
                    <a:pt x="3278899" y="2604137"/>
                  </a:lnTo>
                  <a:lnTo>
                    <a:pt x="3249072" y="2636948"/>
                  </a:lnTo>
                  <a:lnTo>
                    <a:pt x="3216254" y="2666770"/>
                  </a:lnTo>
                  <a:lnTo>
                    <a:pt x="3180677" y="2693369"/>
                  </a:lnTo>
                  <a:lnTo>
                    <a:pt x="3142572" y="2716513"/>
                  </a:lnTo>
                  <a:lnTo>
                    <a:pt x="3102173" y="2735970"/>
                  </a:lnTo>
                  <a:lnTo>
                    <a:pt x="3059711" y="2751508"/>
                  </a:lnTo>
                  <a:lnTo>
                    <a:pt x="3015418" y="2762895"/>
                  </a:lnTo>
                  <a:lnTo>
                    <a:pt x="2969527" y="2769897"/>
                  </a:lnTo>
                  <a:lnTo>
                    <a:pt x="2922269" y="2772282"/>
                  </a:lnTo>
                  <a:lnTo>
                    <a:pt x="462025" y="2772282"/>
                  </a:lnTo>
                  <a:lnTo>
                    <a:pt x="414790" y="2769897"/>
                  </a:lnTo>
                  <a:lnTo>
                    <a:pt x="368919" y="2762895"/>
                  </a:lnTo>
                  <a:lnTo>
                    <a:pt x="324643" y="2751508"/>
                  </a:lnTo>
                  <a:lnTo>
                    <a:pt x="282195" y="2735970"/>
                  </a:lnTo>
                  <a:lnTo>
                    <a:pt x="241808" y="2716513"/>
                  </a:lnTo>
                  <a:lnTo>
                    <a:pt x="203714" y="2693369"/>
                  </a:lnTo>
                  <a:lnTo>
                    <a:pt x="168145" y="2666770"/>
                  </a:lnTo>
                  <a:lnTo>
                    <a:pt x="135334" y="2636948"/>
                  </a:lnTo>
                  <a:lnTo>
                    <a:pt x="105512" y="2604137"/>
                  </a:lnTo>
                  <a:lnTo>
                    <a:pt x="78913" y="2568568"/>
                  </a:lnTo>
                  <a:lnTo>
                    <a:pt x="55769" y="2530474"/>
                  </a:lnTo>
                  <a:lnTo>
                    <a:pt x="36312" y="2490087"/>
                  </a:lnTo>
                  <a:lnTo>
                    <a:pt x="20774" y="2447639"/>
                  </a:lnTo>
                  <a:lnTo>
                    <a:pt x="9387" y="2403363"/>
                  </a:lnTo>
                  <a:lnTo>
                    <a:pt x="2385" y="2357492"/>
                  </a:lnTo>
                  <a:lnTo>
                    <a:pt x="0" y="2310256"/>
                  </a:lnTo>
                  <a:lnTo>
                    <a:pt x="0" y="462025"/>
                  </a:lnTo>
                  <a:close/>
                </a:path>
              </a:pathLst>
            </a:custGeom>
            <a:ln w="15875">
              <a:solidFill>
                <a:srgbClr val="0329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5867148" y="1172083"/>
            <a:ext cx="2953385" cy="247567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0070C0"/>
                </a:solidFill>
                <a:latin typeface="Times New Roman"/>
                <a:cs typeface="Times New Roman"/>
              </a:rPr>
              <a:t>МЕЖБЮДЖЕТНЫЕ</a:t>
            </a:r>
            <a:endParaRPr sz="1400" dirty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</a:pPr>
            <a:r>
              <a:rPr sz="1400" b="1" spc="-10" dirty="0">
                <a:solidFill>
                  <a:srgbClr val="0070C0"/>
                </a:solidFill>
                <a:latin typeface="Times New Roman"/>
                <a:cs typeface="Times New Roman"/>
              </a:rPr>
              <a:t>ТРАНСФЕРТЫ</a:t>
            </a:r>
            <a:endParaRPr sz="1400" dirty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299085" marR="5715" indent="-287020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299085" algn="l"/>
              </a:tabLst>
            </a:pPr>
            <a:r>
              <a:rPr sz="1200" b="1" dirty="0">
                <a:solidFill>
                  <a:srgbClr val="09526C"/>
                </a:solidFill>
                <a:latin typeface="Times New Roman"/>
                <a:cs typeface="Times New Roman"/>
              </a:rPr>
              <a:t>Дотации</a:t>
            </a:r>
            <a:r>
              <a:rPr sz="1200" b="1" spc="-60" dirty="0">
                <a:solidFill>
                  <a:srgbClr val="09526C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9526C"/>
                </a:solidFill>
                <a:latin typeface="Times New Roman"/>
                <a:cs typeface="Times New Roman"/>
              </a:rPr>
              <a:t>–</a:t>
            </a:r>
            <a:r>
              <a:rPr sz="1200" b="1" spc="-20" dirty="0">
                <a:solidFill>
                  <a:srgbClr val="09526C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9526C"/>
                </a:solidFill>
                <a:latin typeface="Times New Roman"/>
                <a:cs typeface="Times New Roman"/>
              </a:rPr>
              <a:t>средства,</a:t>
            </a:r>
            <a:r>
              <a:rPr sz="1200" b="1" spc="-10" dirty="0">
                <a:solidFill>
                  <a:srgbClr val="09526C"/>
                </a:solidFill>
                <a:latin typeface="Times New Roman"/>
                <a:cs typeface="Times New Roman"/>
              </a:rPr>
              <a:t> предоставляемые </a:t>
            </a:r>
            <a:r>
              <a:rPr sz="1200" b="1" dirty="0">
                <a:solidFill>
                  <a:srgbClr val="09526C"/>
                </a:solidFill>
                <a:latin typeface="Times New Roman"/>
                <a:cs typeface="Times New Roman"/>
              </a:rPr>
              <a:t>без</a:t>
            </a:r>
            <a:r>
              <a:rPr sz="1200" b="1" spc="15" dirty="0">
                <a:solidFill>
                  <a:srgbClr val="09526C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09526C"/>
                </a:solidFill>
                <a:latin typeface="Times New Roman"/>
                <a:cs typeface="Times New Roman"/>
              </a:rPr>
              <a:t>определения</a:t>
            </a:r>
            <a:r>
              <a:rPr sz="1200" b="1" spc="10" dirty="0">
                <a:solidFill>
                  <a:srgbClr val="09526C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09526C"/>
                </a:solidFill>
                <a:latin typeface="Times New Roman"/>
                <a:cs typeface="Times New Roman"/>
              </a:rPr>
              <a:t>конкретной</a:t>
            </a:r>
            <a:r>
              <a:rPr sz="1200" b="1" spc="-30" dirty="0">
                <a:solidFill>
                  <a:srgbClr val="09526C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9526C"/>
                </a:solidFill>
                <a:latin typeface="Times New Roman"/>
                <a:cs typeface="Times New Roman"/>
              </a:rPr>
              <a:t>цели </a:t>
            </a:r>
            <a:r>
              <a:rPr sz="1200" b="1" spc="-25" dirty="0">
                <a:solidFill>
                  <a:srgbClr val="09526C"/>
                </a:solidFill>
                <a:latin typeface="Times New Roman"/>
                <a:cs typeface="Times New Roman"/>
              </a:rPr>
              <a:t>их </a:t>
            </a:r>
            <a:r>
              <a:rPr sz="1200" b="1" spc="-10" dirty="0">
                <a:solidFill>
                  <a:srgbClr val="09526C"/>
                </a:solidFill>
                <a:latin typeface="Times New Roman"/>
                <a:cs typeface="Times New Roman"/>
              </a:rPr>
              <a:t>использования;</a:t>
            </a:r>
            <a:endParaRPr sz="120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200" b="1" spc="-10" dirty="0">
                <a:solidFill>
                  <a:srgbClr val="09526C"/>
                </a:solidFill>
                <a:latin typeface="Times New Roman"/>
                <a:cs typeface="Times New Roman"/>
              </a:rPr>
              <a:t>Субвенции</a:t>
            </a:r>
            <a:r>
              <a:rPr sz="1200" b="1" spc="-20" dirty="0">
                <a:solidFill>
                  <a:srgbClr val="09526C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9526C"/>
                </a:solidFill>
                <a:latin typeface="Times New Roman"/>
                <a:cs typeface="Times New Roman"/>
              </a:rPr>
              <a:t>–</a:t>
            </a:r>
            <a:r>
              <a:rPr sz="1200" b="1" spc="10" dirty="0">
                <a:solidFill>
                  <a:srgbClr val="09526C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09526C"/>
                </a:solidFill>
                <a:latin typeface="Times New Roman"/>
                <a:cs typeface="Times New Roman"/>
              </a:rPr>
              <a:t>средства,</a:t>
            </a:r>
            <a:endParaRPr sz="1200" dirty="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</a:pPr>
            <a:r>
              <a:rPr sz="1200" b="1" spc="-10" dirty="0">
                <a:solidFill>
                  <a:srgbClr val="09526C"/>
                </a:solidFill>
                <a:latin typeface="Times New Roman"/>
                <a:cs typeface="Times New Roman"/>
              </a:rPr>
              <a:t>предоставляемые</a:t>
            </a:r>
            <a:r>
              <a:rPr sz="1200" b="1" spc="20" dirty="0">
                <a:solidFill>
                  <a:srgbClr val="09526C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9526C"/>
                </a:solidFill>
                <a:latin typeface="Times New Roman"/>
                <a:cs typeface="Times New Roman"/>
              </a:rPr>
              <a:t>на</a:t>
            </a:r>
            <a:r>
              <a:rPr sz="1200" b="1" spc="5" dirty="0">
                <a:solidFill>
                  <a:srgbClr val="09526C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09526C"/>
                </a:solidFill>
                <a:latin typeface="Times New Roman"/>
                <a:cs typeface="Times New Roman"/>
              </a:rPr>
              <a:t>финансирование</a:t>
            </a:r>
            <a:endParaRPr sz="1200" dirty="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</a:pPr>
            <a:r>
              <a:rPr sz="1200" b="1" dirty="0">
                <a:solidFill>
                  <a:srgbClr val="09526C"/>
                </a:solidFill>
                <a:latin typeface="Times New Roman"/>
                <a:cs typeface="Times New Roman"/>
              </a:rPr>
              <a:t>«переданных»</a:t>
            </a:r>
            <a:r>
              <a:rPr sz="1200" b="1" spc="-65" dirty="0">
                <a:solidFill>
                  <a:srgbClr val="09526C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9526C"/>
                </a:solidFill>
                <a:latin typeface="Times New Roman"/>
                <a:cs typeface="Times New Roman"/>
              </a:rPr>
              <a:t>другим</a:t>
            </a:r>
            <a:r>
              <a:rPr sz="1200" b="1" spc="-50" dirty="0">
                <a:solidFill>
                  <a:srgbClr val="09526C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9526C"/>
                </a:solidFill>
                <a:latin typeface="Times New Roman"/>
                <a:cs typeface="Times New Roman"/>
              </a:rPr>
              <a:t>уровнем</a:t>
            </a:r>
            <a:r>
              <a:rPr sz="1200" b="1" spc="-55" dirty="0">
                <a:solidFill>
                  <a:srgbClr val="09526C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09526C"/>
                </a:solidFill>
                <a:latin typeface="Times New Roman"/>
                <a:cs typeface="Times New Roman"/>
              </a:rPr>
              <a:t>власти</a:t>
            </a:r>
            <a:endParaRPr sz="1200" dirty="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</a:pPr>
            <a:r>
              <a:rPr sz="1200" b="1" spc="-10" dirty="0">
                <a:solidFill>
                  <a:srgbClr val="09526C"/>
                </a:solidFill>
                <a:latin typeface="Times New Roman"/>
                <a:cs typeface="Times New Roman"/>
              </a:rPr>
              <a:t>бюджетных</a:t>
            </a:r>
            <a:r>
              <a:rPr sz="1200" b="1" spc="-65" dirty="0">
                <a:solidFill>
                  <a:srgbClr val="09526C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09526C"/>
                </a:solidFill>
                <a:latin typeface="Times New Roman"/>
                <a:cs typeface="Times New Roman"/>
              </a:rPr>
              <a:t>полномочий;</a:t>
            </a:r>
            <a:endParaRPr sz="120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200" b="1" spc="-10" dirty="0">
                <a:solidFill>
                  <a:srgbClr val="09526C"/>
                </a:solidFill>
                <a:latin typeface="Times New Roman"/>
                <a:cs typeface="Times New Roman"/>
              </a:rPr>
              <a:t>Субсидии</a:t>
            </a:r>
            <a:r>
              <a:rPr sz="1200" b="1" spc="-15" dirty="0">
                <a:solidFill>
                  <a:srgbClr val="09526C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9526C"/>
                </a:solidFill>
                <a:latin typeface="Times New Roman"/>
                <a:cs typeface="Times New Roman"/>
              </a:rPr>
              <a:t>–</a:t>
            </a:r>
            <a:r>
              <a:rPr sz="1200" b="1" spc="5" dirty="0">
                <a:solidFill>
                  <a:srgbClr val="09526C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09526C"/>
                </a:solidFill>
                <a:latin typeface="Times New Roman"/>
                <a:cs typeface="Times New Roman"/>
              </a:rPr>
              <a:t>средства,</a:t>
            </a:r>
            <a:endParaRPr sz="1200" dirty="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</a:pPr>
            <a:r>
              <a:rPr sz="1200" b="1" spc="-10" dirty="0">
                <a:solidFill>
                  <a:srgbClr val="09526C"/>
                </a:solidFill>
                <a:latin typeface="Times New Roman"/>
                <a:cs typeface="Times New Roman"/>
              </a:rPr>
              <a:t>предоставляемые</a:t>
            </a:r>
            <a:r>
              <a:rPr sz="1200" b="1" spc="20" dirty="0">
                <a:solidFill>
                  <a:srgbClr val="09526C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9526C"/>
                </a:solidFill>
                <a:latin typeface="Times New Roman"/>
                <a:cs typeface="Times New Roman"/>
              </a:rPr>
              <a:t>на</a:t>
            </a:r>
            <a:r>
              <a:rPr sz="1200" b="1" spc="5" dirty="0">
                <a:solidFill>
                  <a:srgbClr val="09526C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09526C"/>
                </a:solidFill>
                <a:latin typeface="Times New Roman"/>
                <a:cs typeface="Times New Roman"/>
              </a:rPr>
              <a:t>условиях</a:t>
            </a:r>
            <a:endParaRPr sz="1200" dirty="0">
              <a:latin typeface="Times New Roman"/>
              <a:cs typeface="Times New Roman"/>
            </a:endParaRPr>
          </a:p>
          <a:p>
            <a:pPr marL="299085" marR="46990">
              <a:lnSpc>
                <a:spcPct val="100000"/>
              </a:lnSpc>
            </a:pPr>
            <a:r>
              <a:rPr sz="1200" b="1" spc="-10" dirty="0">
                <a:solidFill>
                  <a:srgbClr val="09526C"/>
                </a:solidFill>
                <a:latin typeface="Times New Roman"/>
                <a:cs typeface="Times New Roman"/>
              </a:rPr>
              <a:t>долевого</a:t>
            </a:r>
            <a:r>
              <a:rPr sz="1200" b="1" spc="45" dirty="0">
                <a:solidFill>
                  <a:srgbClr val="09526C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09526C"/>
                </a:solidFill>
                <a:latin typeface="Times New Roman"/>
                <a:cs typeface="Times New Roman"/>
              </a:rPr>
              <a:t>софинансирования</a:t>
            </a:r>
            <a:r>
              <a:rPr sz="1200" b="1" spc="-20" dirty="0">
                <a:solidFill>
                  <a:srgbClr val="09526C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09526C"/>
                </a:solidFill>
                <a:latin typeface="Times New Roman"/>
                <a:cs typeface="Times New Roman"/>
              </a:rPr>
              <a:t>расходов </a:t>
            </a:r>
            <a:r>
              <a:rPr sz="1200" b="1" dirty="0">
                <a:solidFill>
                  <a:srgbClr val="09526C"/>
                </a:solidFill>
                <a:latin typeface="Times New Roman"/>
                <a:cs typeface="Times New Roman"/>
              </a:rPr>
              <a:t>других</a:t>
            </a:r>
            <a:r>
              <a:rPr sz="1200" b="1" spc="-55" dirty="0">
                <a:solidFill>
                  <a:srgbClr val="09526C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09526C"/>
                </a:solidFill>
                <a:latin typeface="Times New Roman"/>
                <a:cs typeface="Times New Roman"/>
              </a:rPr>
              <a:t>бюджетов</a:t>
            </a:r>
            <a:endParaRPr sz="1200" dirty="0">
              <a:latin typeface="Times New Roman"/>
              <a:cs typeface="Times New Roman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4775644" y="4000145"/>
            <a:ext cx="4269106" cy="966469"/>
            <a:chOff x="4775644" y="4000144"/>
            <a:chExt cx="4269105" cy="966469"/>
          </a:xfrm>
        </p:grpSpPr>
        <p:sp>
          <p:nvSpPr>
            <p:cNvPr id="32" name="object 32"/>
            <p:cNvSpPr/>
            <p:nvPr/>
          </p:nvSpPr>
          <p:spPr>
            <a:xfrm>
              <a:off x="4783582" y="4008081"/>
              <a:ext cx="4253230" cy="950594"/>
            </a:xfrm>
            <a:custGeom>
              <a:avLst/>
              <a:gdLst/>
              <a:ahLst/>
              <a:cxnLst/>
              <a:rect l="l" t="t" r="r" b="b"/>
              <a:pathLst>
                <a:path w="4253230" h="950595">
                  <a:moveTo>
                    <a:pt x="4094479" y="0"/>
                  </a:moveTo>
                  <a:lnTo>
                    <a:pt x="158368" y="0"/>
                  </a:lnTo>
                  <a:lnTo>
                    <a:pt x="108297" y="8073"/>
                  </a:lnTo>
                  <a:lnTo>
                    <a:pt x="64821" y="30555"/>
                  </a:lnTo>
                  <a:lnTo>
                    <a:pt x="30545" y="64838"/>
                  </a:lnTo>
                  <a:lnTo>
                    <a:pt x="8070" y="108312"/>
                  </a:lnTo>
                  <a:lnTo>
                    <a:pt x="0" y="158369"/>
                  </a:lnTo>
                  <a:lnTo>
                    <a:pt x="0" y="791832"/>
                  </a:lnTo>
                  <a:lnTo>
                    <a:pt x="8070" y="841889"/>
                  </a:lnTo>
                  <a:lnTo>
                    <a:pt x="30545" y="885363"/>
                  </a:lnTo>
                  <a:lnTo>
                    <a:pt x="64821" y="919645"/>
                  </a:lnTo>
                  <a:lnTo>
                    <a:pt x="108297" y="942127"/>
                  </a:lnTo>
                  <a:lnTo>
                    <a:pt x="158368" y="950201"/>
                  </a:lnTo>
                  <a:lnTo>
                    <a:pt x="4094479" y="950201"/>
                  </a:lnTo>
                  <a:lnTo>
                    <a:pt x="4144564" y="942127"/>
                  </a:lnTo>
                  <a:lnTo>
                    <a:pt x="4188071" y="919645"/>
                  </a:lnTo>
                  <a:lnTo>
                    <a:pt x="4222386" y="885363"/>
                  </a:lnTo>
                  <a:lnTo>
                    <a:pt x="4244892" y="841889"/>
                  </a:lnTo>
                  <a:lnTo>
                    <a:pt x="4252975" y="791832"/>
                  </a:lnTo>
                  <a:lnTo>
                    <a:pt x="4252975" y="158369"/>
                  </a:lnTo>
                  <a:lnTo>
                    <a:pt x="4244892" y="108312"/>
                  </a:lnTo>
                  <a:lnTo>
                    <a:pt x="4222386" y="64838"/>
                  </a:lnTo>
                  <a:lnTo>
                    <a:pt x="4188071" y="30555"/>
                  </a:lnTo>
                  <a:lnTo>
                    <a:pt x="4144564" y="8073"/>
                  </a:lnTo>
                  <a:lnTo>
                    <a:pt x="4094479" y="0"/>
                  </a:lnTo>
                  <a:close/>
                </a:path>
              </a:pathLst>
            </a:custGeom>
            <a:solidFill>
              <a:srgbClr val="053B63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783582" y="4008081"/>
              <a:ext cx="4253230" cy="950594"/>
            </a:xfrm>
            <a:custGeom>
              <a:avLst/>
              <a:gdLst/>
              <a:ahLst/>
              <a:cxnLst/>
              <a:rect l="l" t="t" r="r" b="b"/>
              <a:pathLst>
                <a:path w="4253230" h="950595">
                  <a:moveTo>
                    <a:pt x="0" y="158369"/>
                  </a:moveTo>
                  <a:lnTo>
                    <a:pt x="8070" y="108312"/>
                  </a:lnTo>
                  <a:lnTo>
                    <a:pt x="30545" y="64838"/>
                  </a:lnTo>
                  <a:lnTo>
                    <a:pt x="64821" y="30555"/>
                  </a:lnTo>
                  <a:lnTo>
                    <a:pt x="108297" y="8073"/>
                  </a:lnTo>
                  <a:lnTo>
                    <a:pt x="158368" y="0"/>
                  </a:lnTo>
                  <a:lnTo>
                    <a:pt x="4094479" y="0"/>
                  </a:lnTo>
                  <a:lnTo>
                    <a:pt x="4144564" y="8073"/>
                  </a:lnTo>
                  <a:lnTo>
                    <a:pt x="4188071" y="30555"/>
                  </a:lnTo>
                  <a:lnTo>
                    <a:pt x="4222386" y="64838"/>
                  </a:lnTo>
                  <a:lnTo>
                    <a:pt x="4244892" y="108312"/>
                  </a:lnTo>
                  <a:lnTo>
                    <a:pt x="4252975" y="158369"/>
                  </a:lnTo>
                  <a:lnTo>
                    <a:pt x="4252975" y="791832"/>
                  </a:lnTo>
                  <a:lnTo>
                    <a:pt x="4244892" y="841889"/>
                  </a:lnTo>
                  <a:lnTo>
                    <a:pt x="4222386" y="885363"/>
                  </a:lnTo>
                  <a:lnTo>
                    <a:pt x="4188071" y="919645"/>
                  </a:lnTo>
                  <a:lnTo>
                    <a:pt x="4144564" y="942127"/>
                  </a:lnTo>
                  <a:lnTo>
                    <a:pt x="4094479" y="950201"/>
                  </a:lnTo>
                  <a:lnTo>
                    <a:pt x="158368" y="950201"/>
                  </a:lnTo>
                  <a:lnTo>
                    <a:pt x="108297" y="942127"/>
                  </a:lnTo>
                  <a:lnTo>
                    <a:pt x="64821" y="919645"/>
                  </a:lnTo>
                  <a:lnTo>
                    <a:pt x="30545" y="885363"/>
                  </a:lnTo>
                  <a:lnTo>
                    <a:pt x="8070" y="841889"/>
                  </a:lnTo>
                  <a:lnTo>
                    <a:pt x="0" y="791832"/>
                  </a:lnTo>
                  <a:lnTo>
                    <a:pt x="0" y="158369"/>
                  </a:lnTo>
                  <a:close/>
                </a:path>
              </a:pathLst>
            </a:custGeom>
            <a:ln w="15875">
              <a:solidFill>
                <a:srgbClr val="0329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4986019" y="4099967"/>
            <a:ext cx="3848100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0070C0"/>
                </a:solidFill>
                <a:latin typeface="Times New Roman"/>
                <a:cs typeface="Times New Roman"/>
              </a:rPr>
              <a:t>БЮДЖЕТНАЯ</a:t>
            </a:r>
            <a:r>
              <a:rPr sz="1400" b="1" spc="-6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70C0"/>
                </a:solidFill>
                <a:latin typeface="Times New Roman"/>
                <a:cs typeface="Times New Roman"/>
              </a:rPr>
              <a:t>СИСТЕМА</a:t>
            </a:r>
            <a:endParaRPr sz="1400" dirty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12700" marR="5080" indent="1270" algn="ctr">
              <a:lnSpc>
                <a:spcPct val="100000"/>
              </a:lnSpc>
              <a:spcBef>
                <a:spcPts val="10"/>
              </a:spcBef>
            </a:pPr>
            <a:r>
              <a:rPr sz="1200" b="1" spc="-10" dirty="0">
                <a:solidFill>
                  <a:srgbClr val="09526C"/>
                </a:solidFill>
                <a:latin typeface="Times New Roman"/>
                <a:cs typeface="Times New Roman"/>
              </a:rPr>
              <a:t>Совокупность</a:t>
            </a:r>
            <a:r>
              <a:rPr sz="1200" b="1" spc="-40" dirty="0">
                <a:solidFill>
                  <a:srgbClr val="09526C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09526C"/>
                </a:solidFill>
                <a:latin typeface="Times New Roman"/>
                <a:cs typeface="Times New Roman"/>
              </a:rPr>
              <a:t>федерального</a:t>
            </a:r>
            <a:r>
              <a:rPr sz="1200" b="1" spc="5" dirty="0">
                <a:solidFill>
                  <a:srgbClr val="09526C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09526C"/>
                </a:solidFill>
                <a:latin typeface="Times New Roman"/>
                <a:cs typeface="Times New Roman"/>
              </a:rPr>
              <a:t>бюджета,</a:t>
            </a:r>
            <a:r>
              <a:rPr sz="1200" b="1" spc="15" dirty="0">
                <a:solidFill>
                  <a:srgbClr val="09526C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09526C"/>
                </a:solidFill>
                <a:latin typeface="Times New Roman"/>
                <a:cs typeface="Times New Roman"/>
              </a:rPr>
              <a:t>бюджетов субъектов</a:t>
            </a:r>
            <a:r>
              <a:rPr sz="1200" b="1" spc="-50" dirty="0">
                <a:solidFill>
                  <a:srgbClr val="09526C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09526C"/>
                </a:solidFill>
                <a:latin typeface="Times New Roman"/>
                <a:cs typeface="Times New Roman"/>
              </a:rPr>
              <a:t>Российской</a:t>
            </a:r>
            <a:r>
              <a:rPr sz="1200" b="1" spc="-20" dirty="0">
                <a:solidFill>
                  <a:srgbClr val="09526C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9526C"/>
                </a:solidFill>
                <a:latin typeface="Times New Roman"/>
                <a:cs typeface="Times New Roman"/>
              </a:rPr>
              <a:t>Федерации,</a:t>
            </a:r>
            <a:r>
              <a:rPr sz="1200" b="1" spc="-50" dirty="0">
                <a:solidFill>
                  <a:srgbClr val="09526C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9526C"/>
                </a:solidFill>
                <a:latin typeface="Times New Roman"/>
                <a:cs typeface="Times New Roman"/>
              </a:rPr>
              <a:t>местных</a:t>
            </a:r>
            <a:r>
              <a:rPr sz="1200" b="1" spc="-20" dirty="0">
                <a:solidFill>
                  <a:srgbClr val="09526C"/>
                </a:solidFill>
                <a:latin typeface="Times New Roman"/>
                <a:cs typeface="Times New Roman"/>
              </a:rPr>
              <a:t> бюджетов</a:t>
            </a:r>
            <a:r>
              <a:rPr sz="1200" b="1" spc="-15" dirty="0">
                <a:solidFill>
                  <a:srgbClr val="09526C"/>
                </a:solidFill>
                <a:latin typeface="Times New Roman"/>
                <a:cs typeface="Times New Roman"/>
              </a:rPr>
              <a:t> </a:t>
            </a:r>
            <a:r>
              <a:rPr sz="1200" b="1" spc="-50" dirty="0">
                <a:solidFill>
                  <a:srgbClr val="09526C"/>
                </a:solidFill>
                <a:latin typeface="Times New Roman"/>
                <a:cs typeface="Times New Roman"/>
              </a:rPr>
              <a:t>и </a:t>
            </a:r>
            <a:r>
              <a:rPr sz="1200" b="1" spc="-20" dirty="0">
                <a:solidFill>
                  <a:srgbClr val="09526C"/>
                </a:solidFill>
                <a:latin typeface="Times New Roman"/>
                <a:cs typeface="Times New Roman"/>
              </a:rPr>
              <a:t>бюджетов</a:t>
            </a:r>
            <a:r>
              <a:rPr sz="1200" b="1" spc="-30" dirty="0">
                <a:solidFill>
                  <a:srgbClr val="09526C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09526C"/>
                </a:solidFill>
                <a:latin typeface="Times New Roman"/>
                <a:cs typeface="Times New Roman"/>
              </a:rPr>
              <a:t>государственных</a:t>
            </a:r>
            <a:r>
              <a:rPr sz="1200" b="1" spc="-50" dirty="0">
                <a:solidFill>
                  <a:srgbClr val="09526C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09526C"/>
                </a:solidFill>
                <a:latin typeface="Times New Roman"/>
                <a:cs typeface="Times New Roman"/>
              </a:rPr>
              <a:t>внебюджетных</a:t>
            </a:r>
            <a:r>
              <a:rPr sz="1200" b="1" spc="-20" dirty="0">
                <a:solidFill>
                  <a:srgbClr val="09526C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09526C"/>
                </a:solidFill>
                <a:latin typeface="Times New Roman"/>
                <a:cs typeface="Times New Roman"/>
              </a:rPr>
              <a:t>фондов</a:t>
            </a:r>
            <a:endParaRPr sz="1200" dirty="0">
              <a:latin typeface="Times New Roman"/>
              <a:cs typeface="Times New Roman"/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21" y="7717"/>
            <a:ext cx="886884" cy="1045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5454" y="32832"/>
            <a:ext cx="7921346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АКИЕ</a:t>
            </a:r>
            <a:r>
              <a:rPr sz="2400" spc="-9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5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</a:t>
            </a:r>
            <a:r>
              <a:rPr sz="2400" spc="-7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2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</a:t>
            </a:r>
            <a:r>
              <a:rPr sz="2400" spc="-55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65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</a:t>
            </a:r>
            <a:r>
              <a:rPr lang="ru-RU" sz="24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БЮДЖЕТНОГО</a:t>
            </a:r>
            <a:r>
              <a:rPr sz="2400" spc="-35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</a:t>
            </a:r>
            <a:r>
              <a:rPr sz="2400" spc="-7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7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ЕЙСКОМ РАЙОНЕ</a:t>
            </a:r>
            <a:r>
              <a:rPr sz="2400" spc="-1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2400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546" y="1352550"/>
            <a:ext cx="7981316" cy="331241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65454" y="2538328"/>
            <a:ext cx="923925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9860" marR="5080" indent="-137160" algn="l">
              <a:spcBef>
                <a:spcPts val="100"/>
              </a:spcBef>
            </a:pPr>
            <a:r>
              <a:rPr lang="ru-RU" sz="1200" b="1" dirty="0" smtClean="0">
                <a:solidFill>
                  <a:srgbClr val="09526C"/>
                </a:solidFill>
                <a:latin typeface="Times New Roman"/>
                <a:cs typeface="Times New Roman"/>
              </a:rPr>
              <a:t>Составление проекта бюджета</a:t>
            </a:r>
            <a:endParaRPr lang="ru-RU" sz="1200" dirty="0" smtClean="0">
              <a:latin typeface="Times New Roman"/>
              <a:cs typeface="Times New Roman"/>
            </a:endParaRPr>
          </a:p>
          <a:p>
            <a:pPr marL="149860" marR="5080" indent="-137160">
              <a:lnSpc>
                <a:spcPct val="100000"/>
              </a:lnSpc>
              <a:spcBef>
                <a:spcPts val="100"/>
              </a:spcBef>
            </a:pP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20270" y="2713436"/>
            <a:ext cx="1091564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9860" marR="5080" indent="-137160" algn="ctr">
              <a:spcBef>
                <a:spcPts val="100"/>
              </a:spcBef>
            </a:pPr>
            <a:r>
              <a:rPr lang="ru-RU" sz="1200" b="1" dirty="0" smtClean="0">
                <a:solidFill>
                  <a:srgbClr val="09526C"/>
                </a:solidFill>
                <a:latin typeface="Times New Roman"/>
                <a:cs typeface="Times New Roman"/>
              </a:rPr>
              <a:t>Рассмотрение и утверждение бюджета</a:t>
            </a:r>
            <a:endParaRPr lang="ru-RU" sz="1200" dirty="0" smtClean="0">
              <a:latin typeface="Times New Roman"/>
              <a:cs typeface="Times New Roman"/>
            </a:endParaRPr>
          </a:p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</a:pP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72890" y="2646794"/>
            <a:ext cx="88011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9860" marR="5080" indent="-137160" algn="l">
              <a:spcBef>
                <a:spcPts val="100"/>
              </a:spcBef>
            </a:pPr>
            <a:r>
              <a:rPr lang="ru-RU" sz="1200" b="1" dirty="0" smtClean="0">
                <a:solidFill>
                  <a:srgbClr val="09526C"/>
                </a:solidFill>
                <a:latin typeface="Times New Roman"/>
                <a:cs typeface="Times New Roman"/>
              </a:rPr>
              <a:t>Исполнение бюджета</a:t>
            </a:r>
            <a:endParaRPr lang="ru-RU" sz="1200" dirty="0" smtClean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86401" y="2582262"/>
            <a:ext cx="1289432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9860" marR="5080" indent="-137160" algn="ctr">
              <a:spcBef>
                <a:spcPts val="100"/>
              </a:spcBef>
            </a:pPr>
            <a:r>
              <a:rPr lang="ru-RU" sz="1200" b="1" dirty="0" smtClean="0">
                <a:solidFill>
                  <a:srgbClr val="09526C"/>
                </a:solidFill>
                <a:latin typeface="Times New Roman"/>
                <a:cs typeface="Times New Roman"/>
              </a:rPr>
              <a:t>Подготовка годового отчета об исполнении бюджета</a:t>
            </a:r>
            <a:endParaRPr lang="ru-RU" sz="1200" dirty="0" smtClean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34250" y="2419350"/>
            <a:ext cx="97155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9860" marR="5080" indent="-137160" algn="ctr">
              <a:spcBef>
                <a:spcPts val="100"/>
              </a:spcBef>
            </a:pPr>
            <a:r>
              <a:rPr lang="ru-RU" sz="1200" b="1" dirty="0" smtClean="0">
                <a:solidFill>
                  <a:srgbClr val="09526C"/>
                </a:solidFill>
                <a:latin typeface="Times New Roman"/>
                <a:cs typeface="Times New Roman"/>
              </a:rPr>
              <a:t>Утверждение годового отчета об исполнении бюджета</a:t>
            </a:r>
            <a:endParaRPr lang="ru-RU" sz="1200" dirty="0" smtClean="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731516" y="1429767"/>
            <a:ext cx="1579943" cy="2378075"/>
            <a:chOff x="3731514" y="1429766"/>
            <a:chExt cx="1579943" cy="237807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31514" y="1431798"/>
              <a:ext cx="45718" cy="237604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62245" y="1429766"/>
              <a:ext cx="49212" cy="2378075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642069" y="4384749"/>
            <a:ext cx="132973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25" dirty="0">
                <a:solidFill>
                  <a:srgbClr val="5145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r>
              <a:rPr b="1" spc="-5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25" dirty="0">
                <a:solidFill>
                  <a:srgbClr val="5145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479794" y="4324350"/>
            <a:ext cx="106400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25" dirty="0">
                <a:solidFill>
                  <a:srgbClr val="5145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год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21" y="7717"/>
            <a:ext cx="886884" cy="1045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object 18"/>
          <p:cNvSpPr txBox="1"/>
          <p:nvPr/>
        </p:nvSpPr>
        <p:spPr>
          <a:xfrm>
            <a:off x="7896224" y="3662414"/>
            <a:ext cx="485776" cy="204736"/>
          </a:xfrm>
          <a:prstGeom prst="rect">
            <a:avLst/>
          </a:prstGeom>
          <a:solidFill>
            <a:srgbClr val="F3F5F4"/>
          </a:solidFill>
        </p:spPr>
        <p:txBody>
          <a:bodyPr vert="horz" wrap="square" lIns="0" tIns="0" rIns="0" bIns="0" rtlCol="0">
            <a:spAutoFit/>
          </a:bodyPr>
          <a:lstStyle/>
          <a:p>
            <a:pPr marL="56515">
              <a:lnSpc>
                <a:spcPts val="1700"/>
              </a:lnSpc>
            </a:pPr>
            <a:r>
              <a:rPr sz="1400" b="1" spc="-25" dirty="0">
                <a:solidFill>
                  <a:srgbClr val="51457B"/>
                </a:solidFill>
                <a:latin typeface="Trebuchet MS"/>
                <a:cs typeface="Trebuchet MS"/>
              </a:rPr>
              <a:t>май</a:t>
            </a:r>
            <a:endParaRPr sz="1400" b="1" dirty="0">
              <a:solidFill>
                <a:srgbClr val="51457B"/>
              </a:solidFill>
              <a:latin typeface="Trebuchet MS"/>
              <a:cs typeface="Trebuchet MS"/>
            </a:endParaRPr>
          </a:p>
        </p:txBody>
      </p:sp>
      <p:sp>
        <p:nvSpPr>
          <p:cNvPr id="16" name="object 18"/>
          <p:cNvSpPr txBox="1"/>
          <p:nvPr/>
        </p:nvSpPr>
        <p:spPr>
          <a:xfrm>
            <a:off x="6305239" y="2059533"/>
            <a:ext cx="628961" cy="436017"/>
          </a:xfrm>
          <a:prstGeom prst="rect">
            <a:avLst/>
          </a:prstGeom>
          <a:solidFill>
            <a:srgbClr val="F3F5F4"/>
          </a:solidFill>
        </p:spPr>
        <p:txBody>
          <a:bodyPr vert="horz" wrap="square" lIns="0" tIns="0" rIns="0" bIns="0" rtlCol="0">
            <a:spAutoFit/>
          </a:bodyPr>
          <a:lstStyle/>
          <a:p>
            <a:pPr marL="56515">
              <a:lnSpc>
                <a:spcPts val="1700"/>
              </a:lnSpc>
            </a:pPr>
            <a:r>
              <a:rPr lang="ru-RU" sz="1100" b="1" spc="-25" dirty="0" smtClean="0">
                <a:solidFill>
                  <a:srgbClr val="51457B"/>
                </a:solidFill>
                <a:latin typeface="Trebuchet MS"/>
                <a:cs typeface="Trebuchet MS"/>
              </a:rPr>
              <a:t>февраль</a:t>
            </a:r>
          </a:p>
          <a:p>
            <a:pPr marL="56515">
              <a:lnSpc>
                <a:spcPts val="1700"/>
              </a:lnSpc>
            </a:pPr>
            <a:r>
              <a:rPr lang="ru-RU" sz="1100" b="1" spc="-25" dirty="0" smtClean="0">
                <a:solidFill>
                  <a:srgbClr val="51457B"/>
                </a:solidFill>
                <a:latin typeface="Trebuchet MS"/>
                <a:cs typeface="Trebuchet MS"/>
              </a:rPr>
              <a:t>апрель</a:t>
            </a:r>
            <a:endParaRPr sz="1100" b="1" dirty="0">
              <a:solidFill>
                <a:srgbClr val="51457B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object 15"/>
          <p:cNvGrpSpPr/>
          <p:nvPr/>
        </p:nvGrpSpPr>
        <p:grpSpPr>
          <a:xfrm>
            <a:off x="7086600" y="1809750"/>
            <a:ext cx="1820583" cy="1540862"/>
            <a:chOff x="3884358" y="1051623"/>
            <a:chExt cx="1591310" cy="1240155"/>
          </a:xfrm>
        </p:grpSpPr>
        <p:sp>
          <p:nvSpPr>
            <p:cNvPr id="60" name="object 16"/>
            <p:cNvSpPr/>
            <p:nvPr/>
          </p:nvSpPr>
          <p:spPr>
            <a:xfrm>
              <a:off x="3892296" y="1059561"/>
              <a:ext cx="1575435" cy="1224280"/>
            </a:xfrm>
            <a:custGeom>
              <a:avLst/>
              <a:gdLst/>
              <a:ahLst/>
              <a:cxnLst/>
              <a:rect l="l" t="t" r="r" b="b"/>
              <a:pathLst>
                <a:path w="1575435" h="1224280">
                  <a:moveTo>
                    <a:pt x="1371218" y="0"/>
                  </a:moveTo>
                  <a:lnTo>
                    <a:pt x="204088" y="0"/>
                  </a:lnTo>
                  <a:lnTo>
                    <a:pt x="157274" y="5386"/>
                  </a:lnTo>
                  <a:lnTo>
                    <a:pt x="114309" y="20733"/>
                  </a:lnTo>
                  <a:lnTo>
                    <a:pt x="76416" y="44816"/>
                  </a:lnTo>
                  <a:lnTo>
                    <a:pt x="44816" y="76416"/>
                  </a:lnTo>
                  <a:lnTo>
                    <a:pt x="20733" y="114309"/>
                  </a:lnTo>
                  <a:lnTo>
                    <a:pt x="5386" y="157274"/>
                  </a:lnTo>
                  <a:lnTo>
                    <a:pt x="0" y="204088"/>
                  </a:lnTo>
                  <a:lnTo>
                    <a:pt x="0" y="1020190"/>
                  </a:lnTo>
                  <a:lnTo>
                    <a:pt x="5386" y="1066958"/>
                  </a:lnTo>
                  <a:lnTo>
                    <a:pt x="20733" y="1109890"/>
                  </a:lnTo>
                  <a:lnTo>
                    <a:pt x="44816" y="1147760"/>
                  </a:lnTo>
                  <a:lnTo>
                    <a:pt x="76416" y="1179346"/>
                  </a:lnTo>
                  <a:lnTo>
                    <a:pt x="114309" y="1203422"/>
                  </a:lnTo>
                  <a:lnTo>
                    <a:pt x="157274" y="1218766"/>
                  </a:lnTo>
                  <a:lnTo>
                    <a:pt x="204088" y="1224152"/>
                  </a:lnTo>
                  <a:lnTo>
                    <a:pt x="1371218" y="1224152"/>
                  </a:lnTo>
                  <a:lnTo>
                    <a:pt x="1417986" y="1218766"/>
                  </a:lnTo>
                  <a:lnTo>
                    <a:pt x="1460918" y="1203422"/>
                  </a:lnTo>
                  <a:lnTo>
                    <a:pt x="1498788" y="1179346"/>
                  </a:lnTo>
                  <a:lnTo>
                    <a:pt x="1530374" y="1147760"/>
                  </a:lnTo>
                  <a:lnTo>
                    <a:pt x="1554450" y="1109890"/>
                  </a:lnTo>
                  <a:lnTo>
                    <a:pt x="1569794" y="1066958"/>
                  </a:lnTo>
                  <a:lnTo>
                    <a:pt x="1575180" y="1020190"/>
                  </a:lnTo>
                  <a:lnTo>
                    <a:pt x="1575180" y="204088"/>
                  </a:lnTo>
                  <a:lnTo>
                    <a:pt x="1569794" y="157274"/>
                  </a:lnTo>
                  <a:lnTo>
                    <a:pt x="1554450" y="114309"/>
                  </a:lnTo>
                  <a:lnTo>
                    <a:pt x="1530374" y="76416"/>
                  </a:lnTo>
                  <a:lnTo>
                    <a:pt x="1498788" y="44816"/>
                  </a:lnTo>
                  <a:lnTo>
                    <a:pt x="1460918" y="20733"/>
                  </a:lnTo>
                  <a:lnTo>
                    <a:pt x="1417986" y="5386"/>
                  </a:lnTo>
                  <a:lnTo>
                    <a:pt x="1371218" y="0"/>
                  </a:lnTo>
                  <a:close/>
                </a:path>
              </a:pathLst>
            </a:custGeom>
            <a:solidFill>
              <a:srgbClr val="053B63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17"/>
            <p:cNvSpPr/>
            <p:nvPr/>
          </p:nvSpPr>
          <p:spPr>
            <a:xfrm>
              <a:off x="3892296" y="1059561"/>
              <a:ext cx="1575435" cy="1224280"/>
            </a:xfrm>
            <a:custGeom>
              <a:avLst/>
              <a:gdLst/>
              <a:ahLst/>
              <a:cxnLst/>
              <a:rect l="l" t="t" r="r" b="b"/>
              <a:pathLst>
                <a:path w="1575435" h="1224280">
                  <a:moveTo>
                    <a:pt x="0" y="204088"/>
                  </a:moveTo>
                  <a:lnTo>
                    <a:pt x="5386" y="157274"/>
                  </a:lnTo>
                  <a:lnTo>
                    <a:pt x="20733" y="114309"/>
                  </a:lnTo>
                  <a:lnTo>
                    <a:pt x="44816" y="76416"/>
                  </a:lnTo>
                  <a:lnTo>
                    <a:pt x="76416" y="44816"/>
                  </a:lnTo>
                  <a:lnTo>
                    <a:pt x="114309" y="20733"/>
                  </a:lnTo>
                  <a:lnTo>
                    <a:pt x="157274" y="5386"/>
                  </a:lnTo>
                  <a:lnTo>
                    <a:pt x="204088" y="0"/>
                  </a:lnTo>
                  <a:lnTo>
                    <a:pt x="1371218" y="0"/>
                  </a:lnTo>
                  <a:lnTo>
                    <a:pt x="1417986" y="5386"/>
                  </a:lnTo>
                  <a:lnTo>
                    <a:pt x="1460918" y="20733"/>
                  </a:lnTo>
                  <a:lnTo>
                    <a:pt x="1498788" y="44816"/>
                  </a:lnTo>
                  <a:lnTo>
                    <a:pt x="1530374" y="76416"/>
                  </a:lnTo>
                  <a:lnTo>
                    <a:pt x="1554450" y="114309"/>
                  </a:lnTo>
                  <a:lnTo>
                    <a:pt x="1569794" y="157274"/>
                  </a:lnTo>
                  <a:lnTo>
                    <a:pt x="1575180" y="204088"/>
                  </a:lnTo>
                  <a:lnTo>
                    <a:pt x="1575180" y="1020190"/>
                  </a:lnTo>
                  <a:lnTo>
                    <a:pt x="1569794" y="1066958"/>
                  </a:lnTo>
                  <a:lnTo>
                    <a:pt x="1554450" y="1109890"/>
                  </a:lnTo>
                  <a:lnTo>
                    <a:pt x="1530374" y="1147760"/>
                  </a:lnTo>
                  <a:lnTo>
                    <a:pt x="1498788" y="1179346"/>
                  </a:lnTo>
                  <a:lnTo>
                    <a:pt x="1460918" y="1203422"/>
                  </a:lnTo>
                  <a:lnTo>
                    <a:pt x="1417986" y="1218766"/>
                  </a:lnTo>
                  <a:lnTo>
                    <a:pt x="1371218" y="1224152"/>
                  </a:lnTo>
                  <a:lnTo>
                    <a:pt x="204088" y="1224152"/>
                  </a:lnTo>
                  <a:lnTo>
                    <a:pt x="157274" y="1218766"/>
                  </a:lnTo>
                  <a:lnTo>
                    <a:pt x="114309" y="1203422"/>
                  </a:lnTo>
                  <a:lnTo>
                    <a:pt x="76416" y="1179346"/>
                  </a:lnTo>
                  <a:lnTo>
                    <a:pt x="44816" y="1147760"/>
                  </a:lnTo>
                  <a:lnTo>
                    <a:pt x="20733" y="1109890"/>
                  </a:lnTo>
                  <a:lnTo>
                    <a:pt x="5386" y="1066958"/>
                  </a:lnTo>
                  <a:lnTo>
                    <a:pt x="0" y="1020190"/>
                  </a:lnTo>
                  <a:lnTo>
                    <a:pt x="0" y="204088"/>
                  </a:lnTo>
                  <a:close/>
                </a:path>
              </a:pathLst>
            </a:custGeom>
            <a:ln w="15875">
              <a:solidFill>
                <a:srgbClr val="0329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4622" y="26923"/>
            <a:ext cx="9158621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</a:t>
            </a:r>
            <a:r>
              <a:rPr sz="2400" spc="-4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400" spc="-5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</a:t>
            </a:r>
            <a:r>
              <a:rPr sz="2400" spc="-5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2400" spc="-5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400" spc="-6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БЮДЖЕТНОМ</a:t>
            </a:r>
            <a:r>
              <a:rPr sz="2400" spc="-2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3436" y="1568196"/>
            <a:ext cx="3414014" cy="2275966"/>
          </a:xfrm>
          <a:prstGeom prst="rect">
            <a:avLst/>
          </a:prstGeom>
          <a:ln>
            <a:noFill/>
          </a:ln>
        </p:spPr>
      </p:pic>
      <p:grpSp>
        <p:nvGrpSpPr>
          <p:cNvPr id="12" name="object 12"/>
          <p:cNvGrpSpPr/>
          <p:nvPr/>
        </p:nvGrpSpPr>
        <p:grpSpPr>
          <a:xfrm>
            <a:off x="3725228" y="1107821"/>
            <a:ext cx="1672588" cy="460375"/>
            <a:chOff x="3627945" y="1255331"/>
            <a:chExt cx="1672589" cy="460375"/>
          </a:xfrm>
          <a:solidFill>
            <a:srgbClr val="053B63">
              <a:alpha val="9804"/>
            </a:srgbClr>
          </a:solidFill>
        </p:grpSpPr>
        <p:sp>
          <p:nvSpPr>
            <p:cNvPr id="13" name="object 13"/>
            <p:cNvSpPr/>
            <p:nvPr/>
          </p:nvSpPr>
          <p:spPr>
            <a:xfrm>
              <a:off x="3635883" y="1263269"/>
              <a:ext cx="1656714" cy="444500"/>
            </a:xfrm>
            <a:custGeom>
              <a:avLst/>
              <a:gdLst/>
              <a:ahLst/>
              <a:cxnLst/>
              <a:rect l="l" t="t" r="r" b="b"/>
              <a:pathLst>
                <a:path w="1656714" h="444500">
                  <a:moveTo>
                    <a:pt x="1242187" y="0"/>
                  </a:moveTo>
                  <a:lnTo>
                    <a:pt x="414019" y="0"/>
                  </a:lnTo>
                  <a:lnTo>
                    <a:pt x="414019" y="222122"/>
                  </a:lnTo>
                  <a:lnTo>
                    <a:pt x="0" y="222122"/>
                  </a:lnTo>
                  <a:lnTo>
                    <a:pt x="828166" y="444372"/>
                  </a:lnTo>
                  <a:lnTo>
                    <a:pt x="1656206" y="222122"/>
                  </a:lnTo>
                  <a:lnTo>
                    <a:pt x="1242187" y="222122"/>
                  </a:lnTo>
                  <a:lnTo>
                    <a:pt x="1242187" y="0"/>
                  </a:lnTo>
                  <a:close/>
                </a:path>
              </a:pathLst>
            </a:custGeom>
            <a:grpFill/>
            <a:ln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70C0"/>
                </a:solidFill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3635883" y="1263269"/>
              <a:ext cx="1656714" cy="444500"/>
            </a:xfrm>
            <a:custGeom>
              <a:avLst/>
              <a:gdLst/>
              <a:ahLst/>
              <a:cxnLst/>
              <a:rect l="l" t="t" r="r" b="b"/>
              <a:pathLst>
                <a:path w="1656714" h="444500">
                  <a:moveTo>
                    <a:pt x="0" y="222122"/>
                  </a:moveTo>
                  <a:lnTo>
                    <a:pt x="414019" y="222122"/>
                  </a:lnTo>
                  <a:lnTo>
                    <a:pt x="414019" y="0"/>
                  </a:lnTo>
                  <a:lnTo>
                    <a:pt x="1242187" y="0"/>
                  </a:lnTo>
                  <a:lnTo>
                    <a:pt x="1242187" y="222122"/>
                  </a:lnTo>
                  <a:lnTo>
                    <a:pt x="1656206" y="222122"/>
                  </a:lnTo>
                  <a:lnTo>
                    <a:pt x="828166" y="444372"/>
                  </a:lnTo>
                  <a:lnTo>
                    <a:pt x="0" y="222122"/>
                  </a:lnTo>
                  <a:close/>
                </a:path>
              </a:pathLst>
            </a:custGeom>
            <a:grpFill/>
            <a:ln w="15875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267200" y="1200174"/>
            <a:ext cx="655955" cy="4571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l">
              <a:spcBef>
                <a:spcPts val="105"/>
              </a:spcBef>
            </a:pPr>
            <a:r>
              <a:rPr lang="ru-RU" sz="1400" b="1" dirty="0">
                <a:solidFill>
                  <a:srgbClr val="09526C"/>
                </a:solidFill>
                <a:latin typeface="Times New Roman"/>
                <a:cs typeface="Times New Roman"/>
              </a:rPr>
              <a:t>Налоги</a:t>
            </a:r>
          </a:p>
          <a:p>
            <a:pPr marL="12700" algn="l">
              <a:spcBef>
                <a:spcPts val="105"/>
              </a:spcBef>
            </a:pPr>
            <a:endParaRPr sz="1400" b="1" spc="-1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551294" y="2114550"/>
            <a:ext cx="459106" cy="821055"/>
            <a:chOff x="6929691" y="2334831"/>
            <a:chExt cx="459105" cy="821055"/>
          </a:xfrm>
          <a:solidFill>
            <a:srgbClr val="053B63">
              <a:alpha val="10196"/>
            </a:srgbClr>
          </a:solidFill>
        </p:grpSpPr>
        <p:sp>
          <p:nvSpPr>
            <p:cNvPr id="20" name="object 20"/>
            <p:cNvSpPr/>
            <p:nvPr/>
          </p:nvSpPr>
          <p:spPr>
            <a:xfrm>
              <a:off x="6937629" y="2342769"/>
              <a:ext cx="443230" cy="805180"/>
            </a:xfrm>
            <a:custGeom>
              <a:avLst/>
              <a:gdLst/>
              <a:ahLst/>
              <a:cxnLst/>
              <a:rect l="l" t="t" r="r" b="b"/>
              <a:pathLst>
                <a:path w="443229" h="805180">
                  <a:moveTo>
                    <a:pt x="221361" y="0"/>
                  </a:moveTo>
                  <a:lnTo>
                    <a:pt x="0" y="402463"/>
                  </a:lnTo>
                  <a:lnTo>
                    <a:pt x="221361" y="805053"/>
                  </a:lnTo>
                  <a:lnTo>
                    <a:pt x="221361" y="603757"/>
                  </a:lnTo>
                  <a:lnTo>
                    <a:pt x="442722" y="603757"/>
                  </a:lnTo>
                  <a:lnTo>
                    <a:pt x="442722" y="201168"/>
                  </a:lnTo>
                  <a:lnTo>
                    <a:pt x="221361" y="201168"/>
                  </a:lnTo>
                  <a:lnTo>
                    <a:pt x="221361" y="0"/>
                  </a:lnTo>
                  <a:close/>
                </a:path>
              </a:pathLst>
            </a:custGeom>
            <a:grpFill/>
            <a:ln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>
              <a:endParaRPr>
                <a:ln>
                  <a:solidFill>
                    <a:srgbClr val="002060"/>
                  </a:solidFill>
                </a:ln>
                <a:noFill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6937629" y="2342769"/>
              <a:ext cx="443230" cy="805180"/>
            </a:xfrm>
            <a:custGeom>
              <a:avLst/>
              <a:gdLst/>
              <a:ahLst/>
              <a:cxnLst/>
              <a:rect l="l" t="t" r="r" b="b"/>
              <a:pathLst>
                <a:path w="443229" h="805180">
                  <a:moveTo>
                    <a:pt x="0" y="402463"/>
                  </a:moveTo>
                  <a:lnTo>
                    <a:pt x="221361" y="0"/>
                  </a:lnTo>
                  <a:lnTo>
                    <a:pt x="221361" y="201168"/>
                  </a:lnTo>
                  <a:lnTo>
                    <a:pt x="442722" y="201168"/>
                  </a:lnTo>
                  <a:lnTo>
                    <a:pt x="442722" y="603757"/>
                  </a:lnTo>
                  <a:lnTo>
                    <a:pt x="221361" y="603757"/>
                  </a:lnTo>
                  <a:lnTo>
                    <a:pt x="221361" y="805053"/>
                  </a:lnTo>
                  <a:lnTo>
                    <a:pt x="0" y="402463"/>
                  </a:lnTo>
                  <a:close/>
                </a:path>
              </a:pathLst>
            </a:custGeom>
            <a:grpFill/>
            <a:ln w="15875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>
              <a:endParaRPr>
                <a:ln>
                  <a:solidFill>
                    <a:srgbClr val="002060"/>
                  </a:solidFill>
                </a:ln>
                <a:noFill/>
              </a:endParaRPr>
            </a:p>
          </p:txBody>
        </p:sp>
      </p:grp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21" y="7717"/>
            <a:ext cx="886884" cy="1045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" name="object 3"/>
          <p:cNvGrpSpPr/>
          <p:nvPr/>
        </p:nvGrpSpPr>
        <p:grpSpPr>
          <a:xfrm>
            <a:off x="2438400" y="4324350"/>
            <a:ext cx="4191000" cy="607360"/>
            <a:chOff x="116890" y="1051623"/>
            <a:chExt cx="3533140" cy="1024255"/>
          </a:xfrm>
        </p:grpSpPr>
        <p:sp>
          <p:nvSpPr>
            <p:cNvPr id="28" name="object 4"/>
            <p:cNvSpPr/>
            <p:nvPr/>
          </p:nvSpPr>
          <p:spPr>
            <a:xfrm>
              <a:off x="124828" y="1059561"/>
              <a:ext cx="3517265" cy="1008380"/>
            </a:xfrm>
            <a:custGeom>
              <a:avLst/>
              <a:gdLst/>
              <a:ahLst/>
              <a:cxnLst/>
              <a:rect l="l" t="t" r="r" b="b"/>
              <a:pathLst>
                <a:path w="3517265" h="1008380">
                  <a:moveTo>
                    <a:pt x="3348875" y="0"/>
                  </a:moveTo>
                  <a:lnTo>
                    <a:pt x="168021" y="0"/>
                  </a:lnTo>
                  <a:lnTo>
                    <a:pt x="123353" y="5998"/>
                  </a:lnTo>
                  <a:lnTo>
                    <a:pt x="83216" y="22930"/>
                  </a:lnTo>
                  <a:lnTo>
                    <a:pt x="49210" y="49196"/>
                  </a:lnTo>
                  <a:lnTo>
                    <a:pt x="22939" y="83199"/>
                  </a:lnTo>
                  <a:lnTo>
                    <a:pt x="6001" y="123339"/>
                  </a:lnTo>
                  <a:lnTo>
                    <a:pt x="0" y="168021"/>
                  </a:lnTo>
                  <a:lnTo>
                    <a:pt x="0" y="840105"/>
                  </a:lnTo>
                  <a:lnTo>
                    <a:pt x="6001" y="884786"/>
                  </a:lnTo>
                  <a:lnTo>
                    <a:pt x="22939" y="924926"/>
                  </a:lnTo>
                  <a:lnTo>
                    <a:pt x="49210" y="958929"/>
                  </a:lnTo>
                  <a:lnTo>
                    <a:pt x="83216" y="985195"/>
                  </a:lnTo>
                  <a:lnTo>
                    <a:pt x="123353" y="1002127"/>
                  </a:lnTo>
                  <a:lnTo>
                    <a:pt x="168021" y="1008126"/>
                  </a:lnTo>
                  <a:lnTo>
                    <a:pt x="3348875" y="1008126"/>
                  </a:lnTo>
                  <a:lnTo>
                    <a:pt x="3393556" y="1002127"/>
                  </a:lnTo>
                  <a:lnTo>
                    <a:pt x="3433697" y="985195"/>
                  </a:lnTo>
                  <a:lnTo>
                    <a:pt x="3467700" y="958929"/>
                  </a:lnTo>
                  <a:lnTo>
                    <a:pt x="3493966" y="924926"/>
                  </a:lnTo>
                  <a:lnTo>
                    <a:pt x="3510897" y="884786"/>
                  </a:lnTo>
                  <a:lnTo>
                    <a:pt x="3516896" y="840105"/>
                  </a:lnTo>
                  <a:lnTo>
                    <a:pt x="3516896" y="168021"/>
                  </a:lnTo>
                  <a:lnTo>
                    <a:pt x="3510897" y="123339"/>
                  </a:lnTo>
                  <a:lnTo>
                    <a:pt x="3493966" y="83199"/>
                  </a:lnTo>
                  <a:lnTo>
                    <a:pt x="3467700" y="49196"/>
                  </a:lnTo>
                  <a:lnTo>
                    <a:pt x="3433697" y="22930"/>
                  </a:lnTo>
                  <a:lnTo>
                    <a:pt x="3393556" y="5998"/>
                  </a:lnTo>
                  <a:lnTo>
                    <a:pt x="3348875" y="0"/>
                  </a:lnTo>
                  <a:close/>
                </a:path>
              </a:pathLst>
            </a:custGeom>
            <a:solidFill>
              <a:srgbClr val="053B63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29" name="object 5"/>
            <p:cNvSpPr/>
            <p:nvPr/>
          </p:nvSpPr>
          <p:spPr>
            <a:xfrm>
              <a:off x="124828" y="1059561"/>
              <a:ext cx="3517265" cy="1008380"/>
            </a:xfrm>
            <a:custGeom>
              <a:avLst/>
              <a:gdLst/>
              <a:ahLst/>
              <a:cxnLst/>
              <a:rect l="l" t="t" r="r" b="b"/>
              <a:pathLst>
                <a:path w="3517265" h="1008380">
                  <a:moveTo>
                    <a:pt x="0" y="168021"/>
                  </a:moveTo>
                  <a:lnTo>
                    <a:pt x="6001" y="123339"/>
                  </a:lnTo>
                  <a:lnTo>
                    <a:pt x="22939" y="83199"/>
                  </a:lnTo>
                  <a:lnTo>
                    <a:pt x="49210" y="49196"/>
                  </a:lnTo>
                  <a:lnTo>
                    <a:pt x="83216" y="22930"/>
                  </a:lnTo>
                  <a:lnTo>
                    <a:pt x="123353" y="5998"/>
                  </a:lnTo>
                  <a:lnTo>
                    <a:pt x="168021" y="0"/>
                  </a:lnTo>
                  <a:lnTo>
                    <a:pt x="3348875" y="0"/>
                  </a:lnTo>
                  <a:lnTo>
                    <a:pt x="3393556" y="5998"/>
                  </a:lnTo>
                  <a:lnTo>
                    <a:pt x="3433697" y="22930"/>
                  </a:lnTo>
                  <a:lnTo>
                    <a:pt x="3467700" y="49196"/>
                  </a:lnTo>
                  <a:lnTo>
                    <a:pt x="3493966" y="83199"/>
                  </a:lnTo>
                  <a:lnTo>
                    <a:pt x="3510897" y="123339"/>
                  </a:lnTo>
                  <a:lnTo>
                    <a:pt x="3516896" y="168021"/>
                  </a:lnTo>
                  <a:lnTo>
                    <a:pt x="3516896" y="840105"/>
                  </a:lnTo>
                  <a:lnTo>
                    <a:pt x="3510897" y="884786"/>
                  </a:lnTo>
                  <a:lnTo>
                    <a:pt x="3493966" y="924926"/>
                  </a:lnTo>
                  <a:lnTo>
                    <a:pt x="3467700" y="958929"/>
                  </a:lnTo>
                  <a:lnTo>
                    <a:pt x="3433697" y="985195"/>
                  </a:lnTo>
                  <a:lnTo>
                    <a:pt x="3393556" y="1002127"/>
                  </a:lnTo>
                  <a:lnTo>
                    <a:pt x="3348875" y="1008126"/>
                  </a:lnTo>
                  <a:lnTo>
                    <a:pt x="168021" y="1008126"/>
                  </a:lnTo>
                  <a:lnTo>
                    <a:pt x="123353" y="1002127"/>
                  </a:lnTo>
                  <a:lnTo>
                    <a:pt x="83216" y="985195"/>
                  </a:lnTo>
                  <a:lnTo>
                    <a:pt x="49210" y="958929"/>
                  </a:lnTo>
                  <a:lnTo>
                    <a:pt x="22939" y="924926"/>
                  </a:lnTo>
                  <a:lnTo>
                    <a:pt x="6001" y="884786"/>
                  </a:lnTo>
                  <a:lnTo>
                    <a:pt x="0" y="840105"/>
                  </a:lnTo>
                  <a:lnTo>
                    <a:pt x="0" y="168021"/>
                  </a:lnTo>
                  <a:close/>
                </a:path>
              </a:pathLst>
            </a:custGeom>
            <a:ln w="15875">
              <a:solidFill>
                <a:srgbClr val="032946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2133600" y="447377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algn="ctr"/>
            <a:r>
              <a:rPr lang="ru-RU" sz="1400" b="1" dirty="0">
                <a:solidFill>
                  <a:srgbClr val="09526C"/>
                </a:solidFill>
                <a:latin typeface="Times New Roman"/>
                <a:cs typeface="Times New Roman"/>
              </a:rPr>
              <a:t>Гражданин-получатель муниципальных услуг</a:t>
            </a:r>
          </a:p>
        </p:txBody>
      </p:sp>
      <p:grpSp>
        <p:nvGrpSpPr>
          <p:cNvPr id="32" name="object 3"/>
          <p:cNvGrpSpPr/>
          <p:nvPr/>
        </p:nvGrpSpPr>
        <p:grpSpPr>
          <a:xfrm>
            <a:off x="2895599" y="763250"/>
            <a:ext cx="3337815" cy="303680"/>
            <a:chOff x="116890" y="1051623"/>
            <a:chExt cx="3533140" cy="1024255"/>
          </a:xfrm>
        </p:grpSpPr>
        <p:sp>
          <p:nvSpPr>
            <p:cNvPr id="33" name="object 4"/>
            <p:cNvSpPr/>
            <p:nvPr/>
          </p:nvSpPr>
          <p:spPr>
            <a:xfrm>
              <a:off x="124828" y="1059561"/>
              <a:ext cx="3517265" cy="1008380"/>
            </a:xfrm>
            <a:custGeom>
              <a:avLst/>
              <a:gdLst/>
              <a:ahLst/>
              <a:cxnLst/>
              <a:rect l="l" t="t" r="r" b="b"/>
              <a:pathLst>
                <a:path w="3517265" h="1008380">
                  <a:moveTo>
                    <a:pt x="3348875" y="0"/>
                  </a:moveTo>
                  <a:lnTo>
                    <a:pt x="168021" y="0"/>
                  </a:lnTo>
                  <a:lnTo>
                    <a:pt x="123353" y="5998"/>
                  </a:lnTo>
                  <a:lnTo>
                    <a:pt x="83216" y="22930"/>
                  </a:lnTo>
                  <a:lnTo>
                    <a:pt x="49210" y="49196"/>
                  </a:lnTo>
                  <a:lnTo>
                    <a:pt x="22939" y="83199"/>
                  </a:lnTo>
                  <a:lnTo>
                    <a:pt x="6001" y="123339"/>
                  </a:lnTo>
                  <a:lnTo>
                    <a:pt x="0" y="168021"/>
                  </a:lnTo>
                  <a:lnTo>
                    <a:pt x="0" y="840105"/>
                  </a:lnTo>
                  <a:lnTo>
                    <a:pt x="6001" y="884786"/>
                  </a:lnTo>
                  <a:lnTo>
                    <a:pt x="22939" y="924926"/>
                  </a:lnTo>
                  <a:lnTo>
                    <a:pt x="49210" y="958929"/>
                  </a:lnTo>
                  <a:lnTo>
                    <a:pt x="83216" y="985195"/>
                  </a:lnTo>
                  <a:lnTo>
                    <a:pt x="123353" y="1002127"/>
                  </a:lnTo>
                  <a:lnTo>
                    <a:pt x="168021" y="1008126"/>
                  </a:lnTo>
                  <a:lnTo>
                    <a:pt x="3348875" y="1008126"/>
                  </a:lnTo>
                  <a:lnTo>
                    <a:pt x="3393556" y="1002127"/>
                  </a:lnTo>
                  <a:lnTo>
                    <a:pt x="3433697" y="985195"/>
                  </a:lnTo>
                  <a:lnTo>
                    <a:pt x="3467700" y="958929"/>
                  </a:lnTo>
                  <a:lnTo>
                    <a:pt x="3493966" y="924926"/>
                  </a:lnTo>
                  <a:lnTo>
                    <a:pt x="3510897" y="884786"/>
                  </a:lnTo>
                  <a:lnTo>
                    <a:pt x="3516896" y="840105"/>
                  </a:lnTo>
                  <a:lnTo>
                    <a:pt x="3516896" y="168021"/>
                  </a:lnTo>
                  <a:lnTo>
                    <a:pt x="3510897" y="123339"/>
                  </a:lnTo>
                  <a:lnTo>
                    <a:pt x="3493966" y="83199"/>
                  </a:lnTo>
                  <a:lnTo>
                    <a:pt x="3467700" y="49196"/>
                  </a:lnTo>
                  <a:lnTo>
                    <a:pt x="3433697" y="22930"/>
                  </a:lnTo>
                  <a:lnTo>
                    <a:pt x="3393556" y="5998"/>
                  </a:lnTo>
                  <a:lnTo>
                    <a:pt x="3348875" y="0"/>
                  </a:lnTo>
                  <a:close/>
                </a:path>
              </a:pathLst>
            </a:custGeom>
            <a:solidFill>
              <a:srgbClr val="053B63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34" name="object 5"/>
            <p:cNvSpPr/>
            <p:nvPr/>
          </p:nvSpPr>
          <p:spPr>
            <a:xfrm>
              <a:off x="124828" y="1059561"/>
              <a:ext cx="3517265" cy="1008380"/>
            </a:xfrm>
            <a:custGeom>
              <a:avLst/>
              <a:gdLst/>
              <a:ahLst/>
              <a:cxnLst/>
              <a:rect l="l" t="t" r="r" b="b"/>
              <a:pathLst>
                <a:path w="3517265" h="1008380">
                  <a:moveTo>
                    <a:pt x="0" y="168021"/>
                  </a:moveTo>
                  <a:lnTo>
                    <a:pt x="6001" y="123339"/>
                  </a:lnTo>
                  <a:lnTo>
                    <a:pt x="22939" y="83199"/>
                  </a:lnTo>
                  <a:lnTo>
                    <a:pt x="49210" y="49196"/>
                  </a:lnTo>
                  <a:lnTo>
                    <a:pt x="83216" y="22930"/>
                  </a:lnTo>
                  <a:lnTo>
                    <a:pt x="123353" y="5998"/>
                  </a:lnTo>
                  <a:lnTo>
                    <a:pt x="168021" y="0"/>
                  </a:lnTo>
                  <a:lnTo>
                    <a:pt x="3348875" y="0"/>
                  </a:lnTo>
                  <a:lnTo>
                    <a:pt x="3393556" y="5998"/>
                  </a:lnTo>
                  <a:lnTo>
                    <a:pt x="3433697" y="22930"/>
                  </a:lnTo>
                  <a:lnTo>
                    <a:pt x="3467700" y="49196"/>
                  </a:lnTo>
                  <a:lnTo>
                    <a:pt x="3493966" y="83199"/>
                  </a:lnTo>
                  <a:lnTo>
                    <a:pt x="3510897" y="123339"/>
                  </a:lnTo>
                  <a:lnTo>
                    <a:pt x="3516896" y="168021"/>
                  </a:lnTo>
                  <a:lnTo>
                    <a:pt x="3516896" y="840105"/>
                  </a:lnTo>
                  <a:lnTo>
                    <a:pt x="3510897" y="884786"/>
                  </a:lnTo>
                  <a:lnTo>
                    <a:pt x="3493966" y="924926"/>
                  </a:lnTo>
                  <a:lnTo>
                    <a:pt x="3467700" y="958929"/>
                  </a:lnTo>
                  <a:lnTo>
                    <a:pt x="3433697" y="985195"/>
                  </a:lnTo>
                  <a:lnTo>
                    <a:pt x="3393556" y="1002127"/>
                  </a:lnTo>
                  <a:lnTo>
                    <a:pt x="3348875" y="1008126"/>
                  </a:lnTo>
                  <a:lnTo>
                    <a:pt x="168021" y="1008126"/>
                  </a:lnTo>
                  <a:lnTo>
                    <a:pt x="123353" y="1002127"/>
                  </a:lnTo>
                  <a:lnTo>
                    <a:pt x="83216" y="985195"/>
                  </a:lnTo>
                  <a:lnTo>
                    <a:pt x="49210" y="958929"/>
                  </a:lnTo>
                  <a:lnTo>
                    <a:pt x="22939" y="924926"/>
                  </a:lnTo>
                  <a:lnTo>
                    <a:pt x="6001" y="884786"/>
                  </a:lnTo>
                  <a:lnTo>
                    <a:pt x="0" y="840105"/>
                  </a:lnTo>
                  <a:lnTo>
                    <a:pt x="0" y="168021"/>
                  </a:lnTo>
                  <a:close/>
                </a:path>
              </a:pathLst>
            </a:custGeom>
            <a:ln w="15875">
              <a:solidFill>
                <a:srgbClr val="032946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2952935" y="742950"/>
            <a:ext cx="30668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algn="ctr"/>
            <a:r>
              <a:rPr lang="ru-RU" sz="1400" b="1" dirty="0">
                <a:solidFill>
                  <a:srgbClr val="09526C"/>
                </a:solidFill>
                <a:latin typeface="Times New Roman"/>
                <a:cs typeface="Times New Roman"/>
              </a:rPr>
              <a:t>Гражданин - налогоплательщик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232708" y="1948755"/>
            <a:ext cx="1820583" cy="138499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64160" marR="88900" indent="-169545" algn="l">
              <a:lnSpc>
                <a:spcPct val="100000"/>
              </a:lnSpc>
              <a:spcBef>
                <a:spcPts val="5"/>
              </a:spcBef>
            </a:pPr>
            <a:r>
              <a:rPr lang="ru-RU" sz="1400" b="1" dirty="0" smtClean="0">
                <a:solidFill>
                  <a:srgbClr val="09526C"/>
                </a:solidFill>
                <a:latin typeface="Times New Roman"/>
                <a:cs typeface="Times New Roman"/>
              </a:rPr>
              <a:t>    Гражданин-участник публичных слушаний по проекту бюджета</a:t>
            </a:r>
            <a:endParaRPr lang="ru-RU" sz="1400" dirty="0" smtClean="0">
              <a:latin typeface="Times New Roman"/>
              <a:cs typeface="Times New Roman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094817" y="1962150"/>
            <a:ext cx="18205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4160" marR="88900" indent="-169545" algn="l">
              <a:lnSpc>
                <a:spcPct val="100000"/>
              </a:lnSpc>
              <a:spcBef>
                <a:spcPts val="5"/>
              </a:spcBef>
            </a:pPr>
            <a:r>
              <a:rPr lang="ru-RU" sz="1400" b="1" dirty="0" smtClean="0">
                <a:solidFill>
                  <a:srgbClr val="09526C"/>
                </a:solidFill>
                <a:latin typeface="Times New Roman"/>
                <a:cs typeface="Times New Roman"/>
              </a:rPr>
              <a:t>    Гражданин-участник </a:t>
            </a:r>
            <a:r>
              <a:rPr lang="ru-RU" sz="1400" b="1" dirty="0">
                <a:solidFill>
                  <a:srgbClr val="09526C"/>
                </a:solidFill>
                <a:latin typeface="Times New Roman"/>
                <a:cs typeface="Times New Roman"/>
              </a:rPr>
              <a:t>публичных слушаний по исполнению бюджета</a:t>
            </a:r>
          </a:p>
        </p:txBody>
      </p:sp>
      <p:grpSp>
        <p:nvGrpSpPr>
          <p:cNvPr id="53" name="object 15"/>
          <p:cNvGrpSpPr/>
          <p:nvPr/>
        </p:nvGrpSpPr>
        <p:grpSpPr>
          <a:xfrm>
            <a:off x="304800" y="1809750"/>
            <a:ext cx="1820583" cy="1540862"/>
            <a:chOff x="3892296" y="1059561"/>
            <a:chExt cx="1575437" cy="1224280"/>
          </a:xfrm>
        </p:grpSpPr>
        <p:sp>
          <p:nvSpPr>
            <p:cNvPr id="54" name="object 16"/>
            <p:cNvSpPr/>
            <p:nvPr/>
          </p:nvSpPr>
          <p:spPr>
            <a:xfrm>
              <a:off x="3892297" y="1059561"/>
              <a:ext cx="1575436" cy="1224280"/>
            </a:xfrm>
            <a:custGeom>
              <a:avLst/>
              <a:gdLst/>
              <a:ahLst/>
              <a:cxnLst/>
              <a:rect l="l" t="t" r="r" b="b"/>
              <a:pathLst>
                <a:path w="1575435" h="1224280">
                  <a:moveTo>
                    <a:pt x="1371218" y="0"/>
                  </a:moveTo>
                  <a:lnTo>
                    <a:pt x="204088" y="0"/>
                  </a:lnTo>
                  <a:lnTo>
                    <a:pt x="157274" y="5386"/>
                  </a:lnTo>
                  <a:lnTo>
                    <a:pt x="114309" y="20733"/>
                  </a:lnTo>
                  <a:lnTo>
                    <a:pt x="76416" y="44816"/>
                  </a:lnTo>
                  <a:lnTo>
                    <a:pt x="44816" y="76416"/>
                  </a:lnTo>
                  <a:lnTo>
                    <a:pt x="20733" y="114309"/>
                  </a:lnTo>
                  <a:lnTo>
                    <a:pt x="5386" y="157274"/>
                  </a:lnTo>
                  <a:lnTo>
                    <a:pt x="0" y="204088"/>
                  </a:lnTo>
                  <a:lnTo>
                    <a:pt x="0" y="1020190"/>
                  </a:lnTo>
                  <a:lnTo>
                    <a:pt x="5386" y="1066958"/>
                  </a:lnTo>
                  <a:lnTo>
                    <a:pt x="20733" y="1109890"/>
                  </a:lnTo>
                  <a:lnTo>
                    <a:pt x="44816" y="1147760"/>
                  </a:lnTo>
                  <a:lnTo>
                    <a:pt x="76416" y="1179346"/>
                  </a:lnTo>
                  <a:lnTo>
                    <a:pt x="114309" y="1203422"/>
                  </a:lnTo>
                  <a:lnTo>
                    <a:pt x="157274" y="1218766"/>
                  </a:lnTo>
                  <a:lnTo>
                    <a:pt x="204088" y="1224152"/>
                  </a:lnTo>
                  <a:lnTo>
                    <a:pt x="1371218" y="1224152"/>
                  </a:lnTo>
                  <a:lnTo>
                    <a:pt x="1417986" y="1218766"/>
                  </a:lnTo>
                  <a:lnTo>
                    <a:pt x="1460918" y="1203422"/>
                  </a:lnTo>
                  <a:lnTo>
                    <a:pt x="1498788" y="1179346"/>
                  </a:lnTo>
                  <a:lnTo>
                    <a:pt x="1530374" y="1147760"/>
                  </a:lnTo>
                  <a:lnTo>
                    <a:pt x="1554450" y="1109890"/>
                  </a:lnTo>
                  <a:lnTo>
                    <a:pt x="1569794" y="1066958"/>
                  </a:lnTo>
                  <a:lnTo>
                    <a:pt x="1575180" y="1020190"/>
                  </a:lnTo>
                  <a:lnTo>
                    <a:pt x="1575180" y="204088"/>
                  </a:lnTo>
                  <a:lnTo>
                    <a:pt x="1569794" y="157274"/>
                  </a:lnTo>
                  <a:lnTo>
                    <a:pt x="1554450" y="114309"/>
                  </a:lnTo>
                  <a:lnTo>
                    <a:pt x="1530374" y="76416"/>
                  </a:lnTo>
                  <a:lnTo>
                    <a:pt x="1498788" y="44816"/>
                  </a:lnTo>
                  <a:lnTo>
                    <a:pt x="1460918" y="20733"/>
                  </a:lnTo>
                  <a:lnTo>
                    <a:pt x="1417986" y="5386"/>
                  </a:lnTo>
                  <a:lnTo>
                    <a:pt x="1371218" y="0"/>
                  </a:lnTo>
                  <a:close/>
                </a:path>
              </a:pathLst>
            </a:custGeom>
            <a:solidFill>
              <a:srgbClr val="053B63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17"/>
            <p:cNvSpPr/>
            <p:nvPr/>
          </p:nvSpPr>
          <p:spPr>
            <a:xfrm>
              <a:off x="3892296" y="1059561"/>
              <a:ext cx="1575435" cy="1224280"/>
            </a:xfrm>
            <a:custGeom>
              <a:avLst/>
              <a:gdLst/>
              <a:ahLst/>
              <a:cxnLst/>
              <a:rect l="l" t="t" r="r" b="b"/>
              <a:pathLst>
                <a:path w="1575435" h="1224280">
                  <a:moveTo>
                    <a:pt x="0" y="204088"/>
                  </a:moveTo>
                  <a:lnTo>
                    <a:pt x="5386" y="157274"/>
                  </a:lnTo>
                  <a:lnTo>
                    <a:pt x="20733" y="114309"/>
                  </a:lnTo>
                  <a:lnTo>
                    <a:pt x="44816" y="76416"/>
                  </a:lnTo>
                  <a:lnTo>
                    <a:pt x="76416" y="44816"/>
                  </a:lnTo>
                  <a:lnTo>
                    <a:pt x="114309" y="20733"/>
                  </a:lnTo>
                  <a:lnTo>
                    <a:pt x="157274" y="5386"/>
                  </a:lnTo>
                  <a:lnTo>
                    <a:pt x="204088" y="0"/>
                  </a:lnTo>
                  <a:lnTo>
                    <a:pt x="1371218" y="0"/>
                  </a:lnTo>
                  <a:lnTo>
                    <a:pt x="1417986" y="5386"/>
                  </a:lnTo>
                  <a:lnTo>
                    <a:pt x="1460918" y="20733"/>
                  </a:lnTo>
                  <a:lnTo>
                    <a:pt x="1498788" y="44816"/>
                  </a:lnTo>
                  <a:lnTo>
                    <a:pt x="1530374" y="76416"/>
                  </a:lnTo>
                  <a:lnTo>
                    <a:pt x="1554450" y="114309"/>
                  </a:lnTo>
                  <a:lnTo>
                    <a:pt x="1569794" y="157274"/>
                  </a:lnTo>
                  <a:lnTo>
                    <a:pt x="1575180" y="204088"/>
                  </a:lnTo>
                  <a:lnTo>
                    <a:pt x="1575180" y="1020190"/>
                  </a:lnTo>
                  <a:lnTo>
                    <a:pt x="1569794" y="1066958"/>
                  </a:lnTo>
                  <a:lnTo>
                    <a:pt x="1554450" y="1109890"/>
                  </a:lnTo>
                  <a:lnTo>
                    <a:pt x="1530374" y="1147760"/>
                  </a:lnTo>
                  <a:lnTo>
                    <a:pt x="1498788" y="1179346"/>
                  </a:lnTo>
                  <a:lnTo>
                    <a:pt x="1460918" y="1203422"/>
                  </a:lnTo>
                  <a:lnTo>
                    <a:pt x="1417986" y="1218766"/>
                  </a:lnTo>
                  <a:lnTo>
                    <a:pt x="1371218" y="1224152"/>
                  </a:lnTo>
                  <a:lnTo>
                    <a:pt x="204088" y="1224152"/>
                  </a:lnTo>
                  <a:lnTo>
                    <a:pt x="157274" y="1218766"/>
                  </a:lnTo>
                  <a:lnTo>
                    <a:pt x="114309" y="1203422"/>
                  </a:lnTo>
                  <a:lnTo>
                    <a:pt x="76416" y="1179346"/>
                  </a:lnTo>
                  <a:lnTo>
                    <a:pt x="44816" y="1147760"/>
                  </a:lnTo>
                  <a:lnTo>
                    <a:pt x="20733" y="1109890"/>
                  </a:lnTo>
                  <a:lnTo>
                    <a:pt x="5386" y="1066958"/>
                  </a:lnTo>
                  <a:lnTo>
                    <a:pt x="0" y="1020190"/>
                  </a:lnTo>
                  <a:lnTo>
                    <a:pt x="0" y="204088"/>
                  </a:lnTo>
                  <a:close/>
                </a:path>
              </a:pathLst>
            </a:custGeom>
            <a:ln w="15875">
              <a:solidFill>
                <a:srgbClr val="0329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5" name="object 12"/>
          <p:cNvGrpSpPr/>
          <p:nvPr/>
        </p:nvGrpSpPr>
        <p:grpSpPr>
          <a:xfrm>
            <a:off x="3737612" y="3711575"/>
            <a:ext cx="1672588" cy="460375"/>
            <a:chOff x="3627945" y="1255331"/>
            <a:chExt cx="1672589" cy="460375"/>
          </a:xfrm>
          <a:solidFill>
            <a:srgbClr val="053B63">
              <a:alpha val="10196"/>
            </a:srgbClr>
          </a:solidFill>
        </p:grpSpPr>
        <p:sp>
          <p:nvSpPr>
            <p:cNvPr id="66" name="object 13"/>
            <p:cNvSpPr/>
            <p:nvPr/>
          </p:nvSpPr>
          <p:spPr>
            <a:xfrm>
              <a:off x="3635883" y="1263269"/>
              <a:ext cx="1656714" cy="444500"/>
            </a:xfrm>
            <a:custGeom>
              <a:avLst/>
              <a:gdLst/>
              <a:ahLst/>
              <a:cxnLst/>
              <a:rect l="l" t="t" r="r" b="b"/>
              <a:pathLst>
                <a:path w="1656714" h="444500">
                  <a:moveTo>
                    <a:pt x="1242187" y="0"/>
                  </a:moveTo>
                  <a:lnTo>
                    <a:pt x="414019" y="0"/>
                  </a:lnTo>
                  <a:lnTo>
                    <a:pt x="414019" y="222122"/>
                  </a:lnTo>
                  <a:lnTo>
                    <a:pt x="0" y="222122"/>
                  </a:lnTo>
                  <a:lnTo>
                    <a:pt x="828166" y="444372"/>
                  </a:lnTo>
                  <a:lnTo>
                    <a:pt x="1656206" y="222122"/>
                  </a:lnTo>
                  <a:lnTo>
                    <a:pt x="1242187" y="222122"/>
                  </a:lnTo>
                  <a:lnTo>
                    <a:pt x="1242187" y="0"/>
                  </a:lnTo>
                  <a:close/>
                </a:path>
              </a:pathLst>
            </a:custGeom>
            <a:grpFill/>
            <a:ln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70C0"/>
                </a:solidFill>
              </a:endParaRPr>
            </a:p>
          </p:txBody>
        </p:sp>
        <p:sp>
          <p:nvSpPr>
            <p:cNvPr id="67" name="object 14"/>
            <p:cNvSpPr/>
            <p:nvPr/>
          </p:nvSpPr>
          <p:spPr>
            <a:xfrm>
              <a:off x="3635883" y="1263269"/>
              <a:ext cx="1656714" cy="444500"/>
            </a:xfrm>
            <a:custGeom>
              <a:avLst/>
              <a:gdLst/>
              <a:ahLst/>
              <a:cxnLst/>
              <a:rect l="l" t="t" r="r" b="b"/>
              <a:pathLst>
                <a:path w="1656714" h="444500">
                  <a:moveTo>
                    <a:pt x="0" y="222122"/>
                  </a:moveTo>
                  <a:lnTo>
                    <a:pt x="414019" y="222122"/>
                  </a:lnTo>
                  <a:lnTo>
                    <a:pt x="414019" y="0"/>
                  </a:lnTo>
                  <a:lnTo>
                    <a:pt x="1242187" y="0"/>
                  </a:lnTo>
                  <a:lnTo>
                    <a:pt x="1242187" y="222122"/>
                  </a:lnTo>
                  <a:lnTo>
                    <a:pt x="1656206" y="222122"/>
                  </a:lnTo>
                  <a:lnTo>
                    <a:pt x="828166" y="444372"/>
                  </a:lnTo>
                  <a:lnTo>
                    <a:pt x="0" y="222122"/>
                  </a:lnTo>
                  <a:close/>
                </a:path>
              </a:pathLst>
            </a:custGeom>
            <a:grpFill/>
            <a:ln w="15875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8" name="object 19"/>
          <p:cNvGrpSpPr/>
          <p:nvPr/>
        </p:nvGrpSpPr>
        <p:grpSpPr>
          <a:xfrm rot="10800000">
            <a:off x="2207894" y="2169654"/>
            <a:ext cx="459106" cy="821055"/>
            <a:chOff x="6929691" y="2334831"/>
            <a:chExt cx="459105" cy="821055"/>
          </a:xfrm>
          <a:solidFill>
            <a:srgbClr val="053B63">
              <a:alpha val="10196"/>
            </a:srgbClr>
          </a:solidFill>
        </p:grpSpPr>
        <p:sp>
          <p:nvSpPr>
            <p:cNvPr id="69" name="object 20"/>
            <p:cNvSpPr/>
            <p:nvPr/>
          </p:nvSpPr>
          <p:spPr>
            <a:xfrm>
              <a:off x="6937629" y="2342769"/>
              <a:ext cx="443230" cy="805180"/>
            </a:xfrm>
            <a:custGeom>
              <a:avLst/>
              <a:gdLst/>
              <a:ahLst/>
              <a:cxnLst/>
              <a:rect l="l" t="t" r="r" b="b"/>
              <a:pathLst>
                <a:path w="443229" h="805180">
                  <a:moveTo>
                    <a:pt x="221361" y="0"/>
                  </a:moveTo>
                  <a:lnTo>
                    <a:pt x="0" y="402463"/>
                  </a:lnTo>
                  <a:lnTo>
                    <a:pt x="221361" y="805053"/>
                  </a:lnTo>
                  <a:lnTo>
                    <a:pt x="221361" y="603757"/>
                  </a:lnTo>
                  <a:lnTo>
                    <a:pt x="442722" y="603757"/>
                  </a:lnTo>
                  <a:lnTo>
                    <a:pt x="442722" y="201168"/>
                  </a:lnTo>
                  <a:lnTo>
                    <a:pt x="221361" y="201168"/>
                  </a:lnTo>
                  <a:lnTo>
                    <a:pt x="221361" y="0"/>
                  </a:lnTo>
                  <a:close/>
                </a:path>
              </a:pathLst>
            </a:custGeom>
            <a:grpFill/>
            <a:ln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>
              <a:endParaRPr>
                <a:ln>
                  <a:solidFill>
                    <a:srgbClr val="002060"/>
                  </a:solidFill>
                </a:ln>
                <a:noFill/>
              </a:endParaRPr>
            </a:p>
          </p:txBody>
        </p:sp>
        <p:sp>
          <p:nvSpPr>
            <p:cNvPr id="70" name="object 21"/>
            <p:cNvSpPr/>
            <p:nvPr/>
          </p:nvSpPr>
          <p:spPr>
            <a:xfrm>
              <a:off x="6937629" y="2342769"/>
              <a:ext cx="443230" cy="805180"/>
            </a:xfrm>
            <a:custGeom>
              <a:avLst/>
              <a:gdLst/>
              <a:ahLst/>
              <a:cxnLst/>
              <a:rect l="l" t="t" r="r" b="b"/>
              <a:pathLst>
                <a:path w="443229" h="805180">
                  <a:moveTo>
                    <a:pt x="0" y="402463"/>
                  </a:moveTo>
                  <a:lnTo>
                    <a:pt x="221361" y="0"/>
                  </a:lnTo>
                  <a:lnTo>
                    <a:pt x="221361" y="201168"/>
                  </a:lnTo>
                  <a:lnTo>
                    <a:pt x="442722" y="201168"/>
                  </a:lnTo>
                  <a:lnTo>
                    <a:pt x="442722" y="603757"/>
                  </a:lnTo>
                  <a:lnTo>
                    <a:pt x="221361" y="603757"/>
                  </a:lnTo>
                  <a:lnTo>
                    <a:pt x="221361" y="805053"/>
                  </a:lnTo>
                  <a:lnTo>
                    <a:pt x="0" y="402463"/>
                  </a:lnTo>
                  <a:close/>
                </a:path>
              </a:pathLst>
            </a:custGeom>
            <a:grpFill/>
            <a:ln w="15875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>
              <a:endParaRPr>
                <a:ln>
                  <a:solidFill>
                    <a:srgbClr val="002060"/>
                  </a:solidFill>
                </a:ln>
                <a:noFill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7800" y="40548"/>
            <a:ext cx="688213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24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СНОВНЫЕ</a:t>
            </a:r>
            <a:r>
              <a:rPr sz="24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</a:t>
            </a:r>
            <a:r>
              <a:rPr sz="24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-ЭКОНОМИЧЕСКОГО РАЗВИТИЯ</a:t>
            </a:r>
            <a:endParaRPr sz="2400" spc="-4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111982"/>
              </p:ext>
            </p:extLst>
          </p:nvPr>
        </p:nvGraphicFramePr>
        <p:xfrm>
          <a:off x="76200" y="971550"/>
          <a:ext cx="8990329" cy="369290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57200"/>
                <a:gridCol w="4084957"/>
                <a:gridCol w="640715"/>
                <a:gridCol w="792478"/>
                <a:gridCol w="868679"/>
                <a:gridCol w="723266"/>
                <a:gridCol w="791845"/>
                <a:gridCol w="631189"/>
              </a:tblGrid>
              <a:tr h="105790">
                <a:tc rowSpan="2">
                  <a:txBody>
                    <a:bodyPr/>
                    <a:lstStyle/>
                    <a:p>
                      <a:pPr marL="116839" marR="111125" indent="22860" algn="ctr">
                        <a:lnSpc>
                          <a:spcPct val="114399"/>
                        </a:lnSpc>
                        <a:spcBef>
                          <a:spcPts val="500"/>
                        </a:spcBef>
                      </a:pPr>
                      <a:r>
                        <a:rPr sz="9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sz="900" spc="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1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sz="900" spc="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показателя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1115" marB="0" anchor="ctr"/>
                </a:tc>
                <a:tc rowSpan="2">
                  <a:txBody>
                    <a:bodyPr/>
                    <a:lstStyle/>
                    <a:p>
                      <a:pPr marL="217804" marR="207645" indent="-1905" algn="ctr">
                        <a:lnSpc>
                          <a:spcPct val="114399"/>
                        </a:lnSpc>
                        <a:spcBef>
                          <a:spcPts val="500"/>
                        </a:spcBef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изм.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0" marB="0"/>
                </a:tc>
                <a:tc rowSpan="2">
                  <a:txBody>
                    <a:bodyPr/>
                    <a:lstStyle/>
                    <a:p>
                      <a:pPr marL="5715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sz="9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en-US" sz="9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715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900" spc="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445" marB="0" anchor="ctr"/>
                </a:tc>
                <a:tc rowSpan="2">
                  <a:txBody>
                    <a:bodyPr/>
                    <a:lstStyle/>
                    <a:p>
                      <a:pPr marL="4381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sz="9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en-US" sz="9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381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900" spc="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445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44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411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445" marB="0" anchor="ctr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445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445" marB="0" anchor="ctr"/>
                </a:tc>
              </a:tr>
              <a:tr h="2049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  <a:tc>
                  <a:txBody>
                    <a:bodyPr/>
                    <a:lstStyle/>
                    <a:p>
                      <a:pPr marL="19685" algn="l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инвестиций</a:t>
                      </a: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крупных</a:t>
                      </a: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средних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организаций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</a:t>
                      </a:r>
                      <a:r>
                        <a:rPr sz="90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счет</a:t>
                      </a: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всех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источников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9685" algn="l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финансирования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</a:t>
                      </a:r>
                      <a:r>
                        <a:rPr sz="9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2804,2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3185,0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3600,0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4040,0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4525,0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</a:tr>
              <a:tr h="2049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  <a:tc>
                  <a:txBody>
                    <a:bodyPr/>
                    <a:lstStyle/>
                    <a:p>
                      <a:pPr marL="19685" algn="l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субъектов</a:t>
                      </a: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малого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9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предпринимательства,</a:t>
                      </a:r>
                      <a:r>
                        <a:rPr sz="900" spc="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которым</a:t>
                      </a:r>
                      <a:r>
                        <a:rPr sz="90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оказана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9685" algn="l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</a:t>
                      </a:r>
                      <a:r>
                        <a:rPr sz="900" spc="8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</a:tr>
              <a:tr h="2049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  <a:tc>
                  <a:txBody>
                    <a:bodyPr/>
                    <a:lstStyle/>
                    <a:p>
                      <a:pPr marL="19685" algn="l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Сальдированный</a:t>
                      </a:r>
                      <a:r>
                        <a:rPr sz="900" spc="3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финансовый</a:t>
                      </a:r>
                      <a:r>
                        <a:rPr sz="900" spc="3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  <a:r>
                        <a:rPr sz="900" spc="3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(прибыль</a:t>
                      </a:r>
                      <a:r>
                        <a:rPr sz="900" spc="3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минус</a:t>
                      </a:r>
                      <a:r>
                        <a:rPr sz="900" spc="3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убыток)</a:t>
                      </a:r>
                      <a:r>
                        <a:rPr sz="900" spc="3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крупных</a:t>
                      </a:r>
                      <a:r>
                        <a:rPr sz="900" spc="3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900" spc="-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sz="9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средних</a:t>
                      </a:r>
                      <a:r>
                        <a:rPr sz="900" spc="-3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предприятий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</a:t>
                      </a:r>
                      <a:r>
                        <a:rPr sz="9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5597,4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2557,0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3143,3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3366,5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3614,1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</a:tr>
              <a:tr h="2047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  <a:tc>
                  <a:txBody>
                    <a:bodyPr/>
                    <a:lstStyle/>
                    <a:p>
                      <a:pPr marL="19685" algn="l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Прибыль</a:t>
                      </a:r>
                      <a:r>
                        <a:rPr sz="900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прибыльных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крупных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900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средних</a:t>
                      </a:r>
                      <a:r>
                        <a:rPr sz="90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организаций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</a:t>
                      </a:r>
                      <a:r>
                        <a:rPr sz="9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5809,3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2872,3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3228,3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3444,3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3690,0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  <a:tc>
                  <a:txBody>
                    <a:bodyPr/>
                    <a:lstStyle/>
                    <a:p>
                      <a:pPr marL="19685" algn="l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Убытки</a:t>
                      </a:r>
                      <a:r>
                        <a:rPr sz="90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убыточных</a:t>
                      </a:r>
                      <a:r>
                        <a:rPr sz="90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крупных</a:t>
                      </a:r>
                      <a:r>
                        <a:rPr sz="9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900" spc="-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средних</a:t>
                      </a:r>
                      <a:r>
                        <a:rPr sz="9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организаций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</a:t>
                      </a:r>
                      <a:r>
                        <a:rPr sz="9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211,9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315,5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84,9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77,8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75,9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  <a:tc>
                  <a:txBody>
                    <a:bodyPr/>
                    <a:lstStyle/>
                    <a:p>
                      <a:pPr marL="19685" algn="l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</a:t>
                      </a: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вес</a:t>
                      </a:r>
                      <a:r>
                        <a:rPr sz="90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убыточных</a:t>
                      </a:r>
                      <a:r>
                        <a:rPr sz="900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организаций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19,4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21,2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21,2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18,2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</a:tr>
              <a:tr h="2049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  <a:tc>
                  <a:txBody>
                    <a:bodyPr/>
                    <a:lstStyle/>
                    <a:p>
                      <a:pPr marL="19685" algn="l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</a:t>
                      </a:r>
                      <a:r>
                        <a:rPr sz="900" spc="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безработных</a:t>
                      </a:r>
                      <a:r>
                        <a:rPr sz="9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граждан,</a:t>
                      </a:r>
                      <a:r>
                        <a:rPr sz="900" spc="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зарегистрированных</a:t>
                      </a:r>
                      <a:r>
                        <a:rPr sz="900" spc="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государственных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9685" algn="l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учреждениях</a:t>
                      </a:r>
                      <a:r>
                        <a:rPr sz="900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службы</a:t>
                      </a:r>
                      <a:r>
                        <a:rPr sz="900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занятости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374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314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298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9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" marB="0" anchor="ctr"/>
                </a:tc>
                <a:tc>
                  <a:txBody>
                    <a:bodyPr/>
                    <a:lstStyle/>
                    <a:p>
                      <a:pPr marL="19685" algn="l">
                        <a:lnSpc>
                          <a:spcPct val="100000"/>
                        </a:lnSpc>
                        <a:spcBef>
                          <a:spcPts val="45"/>
                        </a:spcBef>
                        <a:tabLst>
                          <a:tab pos="2763520" algn="l"/>
                        </a:tabLst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</a:t>
                      </a:r>
                      <a:r>
                        <a:rPr sz="900" spc="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регистрируемой</a:t>
                      </a:r>
                      <a:r>
                        <a:rPr sz="900" spc="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безработицы</a:t>
                      </a:r>
                      <a:r>
                        <a:rPr lang="ru-RU" sz="9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sz="9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sz="900" spc="-1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конец</a:t>
                      </a:r>
                      <a:r>
                        <a:rPr sz="9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периода)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9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" marB="0" anchor="ctr"/>
                </a:tc>
              </a:tr>
              <a:tr h="152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9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" marB="0" anchor="ctr"/>
                </a:tc>
                <a:tc>
                  <a:txBody>
                    <a:bodyPr/>
                    <a:lstStyle/>
                    <a:p>
                      <a:pPr marL="19685" algn="l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</a:t>
                      </a:r>
                      <a:r>
                        <a:rPr sz="9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заработной</a:t>
                      </a:r>
                      <a:r>
                        <a:rPr sz="900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платы</a:t>
                      </a:r>
                      <a:r>
                        <a:rPr sz="9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крупных</a:t>
                      </a:r>
                      <a:r>
                        <a:rPr sz="9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9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средних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организаций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</a:t>
                      </a:r>
                      <a:r>
                        <a:rPr sz="9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11831,2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14550,0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17060,0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20126,0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23775,0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" marB="0" anchor="ctr"/>
                </a:tc>
              </a:tr>
              <a:tr h="2054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" marB="0" anchor="ctr"/>
                </a:tc>
                <a:tc>
                  <a:txBody>
                    <a:bodyPr/>
                    <a:lstStyle/>
                    <a:p>
                      <a:pPr marL="19685" algn="l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</a:t>
                      </a:r>
                      <a:r>
                        <a:rPr sz="900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работающих</a:t>
                      </a:r>
                      <a:r>
                        <a:rPr sz="900" spc="2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расчета</a:t>
                      </a:r>
                      <a:r>
                        <a:rPr sz="9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среднемесячной</a:t>
                      </a:r>
                      <a:r>
                        <a:rPr sz="900" spc="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заработной</a:t>
                      </a: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платы</a:t>
                      </a:r>
                      <a:r>
                        <a:rPr sz="900" spc="229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крупных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9685" algn="l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900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средних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организаций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</a:t>
                      </a: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чел.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18,312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18,340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18,470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18,520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18,695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" marB="0" anchor="ctr"/>
                </a:tc>
              </a:tr>
              <a:tr h="1822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" marB="0" anchor="ctr"/>
                </a:tc>
                <a:tc>
                  <a:txBody>
                    <a:bodyPr/>
                    <a:lstStyle/>
                    <a:p>
                      <a:pPr marL="19685" algn="l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Среднемесячная</a:t>
                      </a:r>
                      <a:r>
                        <a:rPr sz="9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заработная</a:t>
                      </a:r>
                      <a:r>
                        <a:rPr sz="9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sz="9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крупным</a:t>
                      </a:r>
                      <a:r>
                        <a:rPr sz="900" spc="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средним</a:t>
                      </a:r>
                      <a:r>
                        <a:rPr sz="9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организациям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53840,7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66112,3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76971,7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90559,8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105977,5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" marB="0" anchor="ctr"/>
                </a:tc>
              </a:tr>
              <a:tr h="6380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" marB="0" anchor="ctr"/>
                </a:tc>
                <a:tc>
                  <a:txBody>
                    <a:bodyPr/>
                    <a:lstStyle/>
                    <a:p>
                      <a:pPr marL="19685" algn="l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отгруженных</a:t>
                      </a:r>
                      <a:r>
                        <a:rPr sz="9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товаров</a:t>
                      </a:r>
                      <a:r>
                        <a:rPr sz="900" spc="-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собственного</a:t>
                      </a:r>
                      <a:r>
                        <a:rPr sz="9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производства,</a:t>
                      </a:r>
                      <a:r>
                        <a:rPr sz="9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выполненных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работ</a:t>
                      </a:r>
                      <a:r>
                        <a:rPr sz="90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9685" algn="l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</a:t>
                      </a:r>
                      <a:r>
                        <a:rPr sz="900" spc="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собственными</a:t>
                      </a:r>
                      <a:r>
                        <a:rPr sz="9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силами</a:t>
                      </a:r>
                      <a:r>
                        <a:rPr sz="900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чистым</a:t>
                      </a: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видам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экономической</a:t>
                      </a:r>
                      <a:r>
                        <a:rPr sz="900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деятельности</a:t>
                      </a:r>
                      <a:r>
                        <a:rPr sz="9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9685" marR="562610" algn="l">
                        <a:lnSpc>
                          <a:spcPct val="114399"/>
                        </a:lnSpc>
                        <a:spcBef>
                          <a:spcPts val="15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крупным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средним</a:t>
                      </a: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организациям</a:t>
                      </a:r>
                      <a:r>
                        <a:rPr sz="9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(промышленное</a:t>
                      </a:r>
                      <a:r>
                        <a:rPr sz="9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</a:t>
                      </a:r>
                      <a:r>
                        <a:rPr sz="900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(объем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отгруженной</a:t>
                      </a:r>
                      <a:r>
                        <a:rPr sz="90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продукции)</a:t>
                      </a:r>
                      <a:r>
                        <a:rPr sz="9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sz="900" spc="-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крупным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9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средним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организациям)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</a:t>
                      </a:r>
                      <a:r>
                        <a:rPr sz="9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5396,8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5781,6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6318,3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6920,6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7700,4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" marB="0" anchor="ctr"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21" y="7717"/>
            <a:ext cx="886884" cy="1045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168382"/>
              </p:ext>
            </p:extLst>
          </p:nvPr>
        </p:nvGraphicFramePr>
        <p:xfrm>
          <a:off x="76200" y="971550"/>
          <a:ext cx="8919842" cy="305619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92759"/>
                <a:gridCol w="3600450"/>
                <a:gridCol w="720089"/>
                <a:gridCol w="864235"/>
                <a:gridCol w="789305"/>
                <a:gridCol w="939801"/>
                <a:gridCol w="720725"/>
                <a:gridCol w="792478"/>
              </a:tblGrid>
              <a:tr h="155036">
                <a:tc rowSpan="2">
                  <a:txBody>
                    <a:bodyPr/>
                    <a:lstStyle/>
                    <a:p>
                      <a:pPr marL="168910" marR="161290" indent="-1905" algn="ctr">
                        <a:lnSpc>
                          <a:spcPct val="114399"/>
                        </a:lnSpc>
                        <a:spcBef>
                          <a:spcPts val="575"/>
                        </a:spcBef>
                      </a:pPr>
                      <a:r>
                        <a:rPr sz="9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sz="900" spc="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73025" marB="0" anchor="ctr"/>
                </a:tc>
                <a:tc rowSpan="2">
                  <a:txBody>
                    <a:bodyPr/>
                    <a:lstStyle/>
                    <a:p>
                      <a:pPr marL="116078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1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sz="900" spc="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показателя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9370" marB="0" anchor="ctr"/>
                </a:tc>
                <a:tc rowSpan="2">
                  <a:txBody>
                    <a:bodyPr/>
                    <a:lstStyle/>
                    <a:p>
                      <a:pPr marL="257175" marR="247650" indent="-1905" algn="ctr">
                        <a:lnSpc>
                          <a:spcPct val="114399"/>
                        </a:lnSpc>
                        <a:spcBef>
                          <a:spcPts val="575"/>
                        </a:spcBef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изм.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73025" marB="0" anchor="ctr"/>
                </a:tc>
                <a:tc rowSpan="2"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sz="9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en-US" sz="9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207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spc="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  <a:tc rowSpan="2">
                  <a:txBody>
                    <a:bodyPr/>
                    <a:lstStyle/>
                    <a:p>
                      <a:pPr marL="186055" algn="l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algn="l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445" marB="0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1851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30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30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</a:tr>
              <a:tr h="2696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  <a:tc>
                  <a:txBody>
                    <a:bodyPr/>
                    <a:lstStyle/>
                    <a:p>
                      <a:pPr marL="22860" algn="l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</a:t>
                      </a:r>
                      <a:r>
                        <a:rPr sz="900" spc="-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розничной</a:t>
                      </a: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торговли</a:t>
                      </a:r>
                      <a:r>
                        <a:rPr sz="9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крупным</a:t>
                      </a:r>
                      <a:r>
                        <a:rPr sz="9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средним</a:t>
                      </a:r>
                      <a:r>
                        <a:rPr sz="9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организациям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всех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" algn="l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видов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деятельности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</a:t>
                      </a: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771,6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250936,1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</a:t>
                      </a: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621,8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</a:t>
                      </a: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225,2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</a:t>
                      </a: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935,5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</a:tr>
              <a:tr h="4673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  <a:tc>
                  <a:txBody>
                    <a:bodyPr/>
                    <a:lstStyle/>
                    <a:p>
                      <a:pPr marL="22860" algn="l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</a:t>
                      </a:r>
                      <a:r>
                        <a:rPr sz="900" spc="-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отгруженной</a:t>
                      </a:r>
                      <a:r>
                        <a:rPr sz="9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продукции,</a:t>
                      </a: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выполненных</a:t>
                      </a:r>
                      <a:r>
                        <a:rPr sz="9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собственными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" marR="231140" algn="l">
                        <a:lnSpc>
                          <a:spcPts val="1250"/>
                        </a:lnSpc>
                        <a:spcBef>
                          <a:spcPts val="55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силами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sz="9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хозяйственным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видам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экономической</a:t>
                      </a:r>
                      <a:r>
                        <a:rPr sz="9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деятельности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крупным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9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средним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организациям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курортно-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туристского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комплекса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1982,0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2371,3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2578,7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2811,5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3376,2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</a:tr>
              <a:tr h="2696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  <a:tc>
                  <a:txBody>
                    <a:bodyPr/>
                    <a:lstStyle/>
                    <a:p>
                      <a:pPr marL="22860" algn="l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Среднегодовое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обучающихся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sz="9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муниципальных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" algn="l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общеобразовательных</a:t>
                      </a:r>
                      <a:r>
                        <a:rPr sz="90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организациях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12654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12654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12455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12455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12455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</a:tr>
              <a:tr h="2696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  <a:tc>
                  <a:txBody>
                    <a:bodyPr/>
                    <a:lstStyle/>
                    <a:p>
                      <a:pPr marL="22860" algn="l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Среднегодовое</a:t>
                      </a:r>
                      <a:r>
                        <a:rPr sz="9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sz="9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воспитанников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дошкольных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" algn="l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образовательных</a:t>
                      </a:r>
                      <a:r>
                        <a:rPr sz="900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организациях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4508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4281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4300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4300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4300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</a:tr>
              <a:tr h="2696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  <a:tc>
                  <a:txBody>
                    <a:bodyPr/>
                    <a:lstStyle/>
                    <a:p>
                      <a:pPr marL="22860" algn="l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</a:t>
                      </a:r>
                      <a:r>
                        <a:rPr sz="9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населения</a:t>
                      </a:r>
                      <a:r>
                        <a:rPr sz="900" spc="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возрасте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</a:t>
                      </a:r>
                      <a:r>
                        <a:rPr sz="90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</a:t>
                      </a:r>
                      <a:r>
                        <a:rPr sz="9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</a:t>
                      </a:r>
                      <a:r>
                        <a:rPr sz="9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(за</a:t>
                      </a:r>
                      <a:r>
                        <a:rPr sz="9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исключением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" algn="l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школьников)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7462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8021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8000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8000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8000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</a:tr>
              <a:tr h="2696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  <a:tc>
                  <a:txBody>
                    <a:bodyPr/>
                    <a:lstStyle/>
                    <a:p>
                      <a:pPr marL="22860" algn="l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Детские</a:t>
                      </a: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дошкольные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учреждения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5900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5900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5900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5900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5900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/>
                </a:tc>
              </a:tr>
              <a:tr h="3370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" marB="0" anchor="ctr"/>
                </a:tc>
                <a:tc>
                  <a:txBody>
                    <a:bodyPr/>
                    <a:lstStyle/>
                    <a:p>
                      <a:pPr marL="22860" algn="l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Среднемесячная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номинальная</a:t>
                      </a:r>
                      <a:r>
                        <a:rPr sz="9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начисленная</a:t>
                      </a:r>
                      <a:r>
                        <a:rPr sz="9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заработная</a:t>
                      </a:r>
                      <a:r>
                        <a:rPr sz="9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" algn="l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работников</a:t>
                      </a:r>
                      <a:r>
                        <a:rPr sz="900" spc="-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муниципальных</a:t>
                      </a:r>
                      <a:r>
                        <a:rPr sz="9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общеобразовательных</a:t>
                      </a:r>
                      <a:r>
                        <a:rPr sz="900" spc="-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учреждений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56049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67750,0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76880,0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76880,0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76880,0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" marB="0" anchor="ctr"/>
                </a:tc>
              </a:tr>
              <a:tr h="3594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" marB="0" anchor="ctr"/>
                </a:tc>
                <a:tc>
                  <a:txBody>
                    <a:bodyPr/>
                    <a:lstStyle/>
                    <a:p>
                      <a:pPr marL="22860" algn="l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Среднемесячная</a:t>
                      </a:r>
                      <a:r>
                        <a:rPr sz="9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номинальная</a:t>
                      </a:r>
                      <a:r>
                        <a:rPr sz="9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начисленная</a:t>
                      </a:r>
                      <a:r>
                        <a:rPr sz="9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заработная</a:t>
                      </a:r>
                      <a:r>
                        <a:rPr sz="900" spc="-5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" algn="l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работников</a:t>
                      </a:r>
                      <a:r>
                        <a:rPr sz="900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муниципальных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дошкольных</a:t>
                      </a:r>
                      <a:r>
                        <a:rPr sz="900" spc="-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образовательных</a:t>
                      </a:r>
                      <a:r>
                        <a:rPr sz="900" spc="-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учреждений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9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53890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65569,0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74867,0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74867,0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74867,0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" marB="0" anchor="ctr"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21" y="7717"/>
            <a:ext cx="886884" cy="1045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1447800" y="40548"/>
            <a:ext cx="688213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24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СНОВНЫЕ</a:t>
            </a:r>
            <a:r>
              <a:rPr sz="24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</a:t>
            </a:r>
            <a:r>
              <a:rPr sz="24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-ЭКОНОМИЧЕСКОГО РАЗВИТИЯ</a:t>
            </a:r>
            <a:endParaRPr sz="2400" spc="-4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1323</TotalTime>
  <Words>5642</Words>
  <Application>Microsoft Office PowerPoint</Application>
  <PresentationFormat>Экран (16:9)</PresentationFormat>
  <Paragraphs>2121</Paragraphs>
  <Slides>34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Office Theme</vt:lpstr>
      <vt:lpstr>«БЮДЖЕТ ДЛЯ ГРАЖДАН»</vt:lpstr>
      <vt:lpstr>Презентация PowerPoint</vt:lpstr>
      <vt:lpstr>ЕЙСКИЙ РАЙОН</vt:lpstr>
      <vt:lpstr>УРОВНИ БЮДЖЕТНОЙ СИСТЕМЫ</vt:lpstr>
      <vt:lpstr>ОСНОВНЫЕ ПОНЯТИЯ</vt:lpstr>
      <vt:lpstr>КАКИЕ ОСНОВНЫЕ ЭТАПЫ ФОРМИРОВАНИЯ БЮДЖЕТНОГО ПРОЦЕССА В ЕЙСКОМ РАЙОНЕ?</vt:lpstr>
      <vt:lpstr>ГРАЖДАНИН И ЕГО УЧАСТИЕ  В БЮДЖЕТНОМ ПРОЦЕССЕ</vt:lpstr>
      <vt:lpstr>ОСНОВНЫЕ ПОКАЗАТЕЛИ СОЦИАЛЬНО -ЭКОНОМИЧЕСКОГО РАЗВИТИЯ</vt:lpstr>
      <vt:lpstr>ОСНОВНЫЕ ПОКАЗАТЕЛИ СОЦИАЛЬНО -ЭКОНОМИЧЕСКОГО РАЗВИТИЯ</vt:lpstr>
      <vt:lpstr>ОСНОВНЫЕ ЗАДАЧИ И ПРИОРИТЕТЫ БЮДЖЕТНОЙ ПОЛИТИКИ НА 2026-2028 ГОДЫ</vt:lpstr>
      <vt:lpstr>ОСНОВНЫЕ ХАРАКТЕРИСТИКИ БЮДЖЕТА</vt:lpstr>
      <vt:lpstr>БЕЗВОЗМЕЗДНЫЕ ПОСТУПЛЕНИЯ</vt:lpstr>
      <vt:lpstr>НАЛОГОВЫЕ И НЕНАЛОГОВЫЕ ДОХОДЫ</vt:lpstr>
      <vt:lpstr>СТРУКТУРА НАЛОГОВЫХ И НЕНАЛОГОВЫХ ДОХОДОВ РАЙОННОГО БЮДЖЕТА НА 2026 ГОД </vt:lpstr>
      <vt:lpstr>РАСХОДЫ БЮДЖЕТА ПО МУНИЦИПАЛЬНЫМ ПРОГРАММАМ</vt:lpstr>
      <vt:lpstr>РАСХОДЫ БЮДЖЕТА ПО МУНИЦИПАЛЬНЫМ ПРОГРАММАМ</vt:lpstr>
      <vt:lpstr>РАСПРЕДЕЛЕНИЕ БЮДЖЕТНЫХ АССИГНОВАНИЙ ПО РАЗДЕЛАМ И ПОДРАЗДЕЛАМ КЛАССИФИКАЦИИ РАСХОДОВ БЮДЖЕТОВ</vt:lpstr>
      <vt:lpstr>РАСПРЕДЕЛЕНИЕ БЮДЖЕТНЫХ АССИГНОВАНИЙ ПО РАЗДЕЛАМ И ПОДРАЗДЕЛАМ КЛАССИФИКАЦИИ РАСХОДОВ БЮДЖЕТОВ</vt:lpstr>
      <vt:lpstr>МУНИЦИПАЛЬНАЯ ПРОГРАММА «РАЗВИТИЕ ОБРАЗОВАНИЯ В ЕЙСКОМ РАЙОНЕ» </vt:lpstr>
      <vt:lpstr>Презентация PowerPoint</vt:lpstr>
      <vt:lpstr>МУНИЦИПАЛЬНАЯ ПРОГРАММА «ДЕТИ ЕЙСКОГО РЙОНА»</vt:lpstr>
      <vt:lpstr>МУНИЦИПАЛЬНАЯ ПРОГРАММА  «ОБЕСПЕЧЕНИЕ БЕЗОПАСНОСТИ НАСЕЛЕНИЯ ЕЙСКОГО РАЙОНА»</vt:lpstr>
      <vt:lpstr>МУНИЦИПАЛЬНАЯ ПРОГРАММА «РАЗВИТИЕ КУЛЬТУРЫ В ЕЙСКОМ РАЙОНЕ»</vt:lpstr>
      <vt:lpstr>МУНИЦИПАЛЬНАЯ ПРОГРАММА «РАЗВИТИЕ ФИЗИЧЕСКОЙ  КУЛЬТУРЫ И СПОРТА В ЕЙСКОМ РАЙОНЕ»</vt:lpstr>
      <vt:lpstr>МУНИЦИПАЛЬНАЯ ПРОГРАММА «РАЗВИТИЕ ЖИЛИЩНО-КОММУНАЛЬНОГО  И ДОРОЖНОГО ХОЗЯЙСТВА В ЕЙСКОМ РАЙОНЕ»</vt:lpstr>
      <vt:lpstr>Презентация PowerPoint</vt:lpstr>
      <vt:lpstr>На реализацию муниципальной программы на 2026-2028 годы ежегодно предусмотрено по 3400,0 тыс. рублей,</vt:lpstr>
      <vt:lpstr>Презентация PowerPoint</vt:lpstr>
      <vt:lpstr>МУНИЦИПАЛЬНАЯ ПРОГРАММА «МОЛОДЕЖЬ ЕЙСКОГО РАЙОНА»</vt:lpstr>
      <vt:lpstr>В 2026-2028 годах на реализацию мероприятий программы планируется</vt:lpstr>
      <vt:lpstr>МУНИЦИПАЛЬНАЯ ПРОГРАММА «УПРАВЛЕНИЕ МУНИЦИПАЛЬНЫМИ ФИНАНСАМИ ЕЙСКОГО РАЙОНА»</vt:lpstr>
      <vt:lpstr>МУНИЦИПАЛЬНАЯ ПРОГРАММА «СОЦИАЛЬНО-ЭКОНОМИЧЕСКОЕ РАЗВИТИЕ ЕЙСКОГО РАЙОНА»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fonh2</dc:creator>
  <cp:lastModifiedBy>budget1</cp:lastModifiedBy>
  <cp:revision>180</cp:revision>
  <cp:lastPrinted>2026-06-18T09:15:03Z</cp:lastPrinted>
  <dcterms:created xsi:type="dcterms:W3CDTF">2026-06-01T09:41:40Z</dcterms:created>
  <dcterms:modified xsi:type="dcterms:W3CDTF">2026-06-23T06:53:43Z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2025-11-24T00:00:00Z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2026-06-01T00:00:00Z</vt:filetime>
  </property>
  <property fmtid="{D5CDD505-2E9C-101B-9397-08002B2CF9AE}" pid="5" name="Producer">
    <vt:lpwstr>3-Heights(TM) PDF Security Shell 4.8.25.2 (http://www.pdf-tools.com)</vt:lpwstr>
  </property>
</Properties>
</file>